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6"/>
  </p:notesMasterIdLst>
  <p:handoutMasterIdLst>
    <p:handoutMasterId r:id="rId57"/>
  </p:handoutMasterIdLst>
  <p:sldIdLst>
    <p:sldId id="256" r:id="rId2"/>
    <p:sldId id="324" r:id="rId3"/>
    <p:sldId id="381" r:id="rId4"/>
    <p:sldId id="325" r:id="rId5"/>
    <p:sldId id="384" r:id="rId6"/>
    <p:sldId id="382" r:id="rId7"/>
    <p:sldId id="385" r:id="rId8"/>
    <p:sldId id="386" r:id="rId9"/>
    <p:sldId id="328" r:id="rId10"/>
    <p:sldId id="387" r:id="rId11"/>
    <p:sldId id="372" r:id="rId12"/>
    <p:sldId id="332" r:id="rId13"/>
    <p:sldId id="373" r:id="rId14"/>
    <p:sldId id="388" r:id="rId15"/>
    <p:sldId id="335" r:id="rId16"/>
    <p:sldId id="337" r:id="rId17"/>
    <p:sldId id="338" r:id="rId18"/>
    <p:sldId id="340" r:id="rId19"/>
    <p:sldId id="341" r:id="rId20"/>
    <p:sldId id="342" r:id="rId21"/>
    <p:sldId id="343" r:id="rId22"/>
    <p:sldId id="376" r:id="rId23"/>
    <p:sldId id="344" r:id="rId24"/>
    <p:sldId id="375" r:id="rId25"/>
    <p:sldId id="345" r:id="rId26"/>
    <p:sldId id="347" r:id="rId27"/>
    <p:sldId id="348" r:id="rId28"/>
    <p:sldId id="349" r:id="rId29"/>
    <p:sldId id="350" r:id="rId30"/>
    <p:sldId id="351" r:id="rId31"/>
    <p:sldId id="352" r:id="rId32"/>
    <p:sldId id="353" r:id="rId33"/>
    <p:sldId id="354" r:id="rId34"/>
    <p:sldId id="391" r:id="rId35"/>
    <p:sldId id="377" r:id="rId36"/>
    <p:sldId id="355" r:id="rId37"/>
    <p:sldId id="379" r:id="rId38"/>
    <p:sldId id="378" r:id="rId39"/>
    <p:sldId id="356" r:id="rId40"/>
    <p:sldId id="389" r:id="rId41"/>
    <p:sldId id="390" r:id="rId42"/>
    <p:sldId id="358" r:id="rId43"/>
    <p:sldId id="374" r:id="rId44"/>
    <p:sldId id="360" r:id="rId45"/>
    <p:sldId id="361" r:id="rId46"/>
    <p:sldId id="362" r:id="rId47"/>
    <p:sldId id="363" r:id="rId48"/>
    <p:sldId id="364" r:id="rId49"/>
    <p:sldId id="366" r:id="rId50"/>
    <p:sldId id="368" r:id="rId51"/>
    <p:sldId id="369" r:id="rId52"/>
    <p:sldId id="370" r:id="rId53"/>
    <p:sldId id="371" r:id="rId54"/>
    <p:sldId id="380" r:id="rId5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43F3B"/>
    <a:srgbClr val="9B413D"/>
    <a:srgbClr val="15A3D4"/>
    <a:srgbClr val="17B4DD"/>
    <a:srgbClr val="E5011D"/>
    <a:srgbClr val="A6A6A6"/>
    <a:srgbClr val="050505"/>
    <a:srgbClr val="FF0505"/>
    <a:srgbClr val="0000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33" autoAdjust="0"/>
    <p:restoredTop sz="75129" autoAdjust="0"/>
  </p:normalViewPr>
  <p:slideViewPr>
    <p:cSldViewPr snapToGrid="0">
      <p:cViewPr varScale="1">
        <p:scale>
          <a:sx n="60" d="100"/>
          <a:sy n="60" d="100"/>
        </p:scale>
        <p:origin x="-1218" y="-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7812"/>
    </p:cViewPr>
  </p:sorterViewPr>
  <p:notesViewPr>
    <p:cSldViewPr snapToGrid="0">
      <p:cViewPr varScale="1">
        <p:scale>
          <a:sx n="64" d="100"/>
          <a:sy n="64" d="100"/>
        </p:scale>
        <p:origin x="2418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handoutMaster" Target="handoutMasters/handoutMaster1.xml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2.emf"/><Relationship Id="rId1" Type="http://schemas.openxmlformats.org/officeDocument/2006/relationships/image" Target="../media/image31.emf"/><Relationship Id="rId5" Type="http://schemas.openxmlformats.org/officeDocument/2006/relationships/image" Target="../media/image35.emf"/><Relationship Id="rId4" Type="http://schemas.openxmlformats.org/officeDocument/2006/relationships/image" Target="../media/image34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893C75-436A-432D-AB57-AD226A7996E1}" type="datetimeFigureOut">
              <a:rPr lang="en-US" smtClean="0"/>
              <a:t>10/27/2016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262079-577F-4417-80D5-D314089E60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23299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0B193D-C312-4EEA-9277-269101CE1FCB}" type="datetimeFigureOut">
              <a:rPr lang="en-US" smtClean="0"/>
              <a:t>10/27/2016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8D324A-6A6D-44B4-BC96-2ED27ACEA5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5875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8D324A-6A6D-44B4-BC96-2ED27ACEA5F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4632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8D324A-6A6D-44B4-BC96-2ED27ACEA5F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8515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8D324A-6A6D-44B4-BC96-2ED27ACEA5F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9028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https://upload.wikimedia.org/wikipedia/commons/2/27/Itoshiro_Dam.jpg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8D324A-6A6D-44B4-BC96-2ED27ACEA5F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5044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8D324A-6A6D-44B4-BC96-2ED27ACEA5F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3153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8D324A-6A6D-44B4-BC96-2ED27ACEA5F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5044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8D324A-6A6D-44B4-BC96-2ED27ACEA5F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7802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8D324A-6A6D-44B4-BC96-2ED27ACEA5F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0155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8D324A-6A6D-44B4-BC96-2ED27ACEA5F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7382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8D324A-6A6D-44B4-BC96-2ED27ACEA5F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94703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8D324A-6A6D-44B4-BC96-2ED27ACEA5F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0261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8D324A-6A6D-44B4-BC96-2ED27ACEA5F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85154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8D324A-6A6D-44B4-BC96-2ED27ACEA5F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40143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8D324A-6A6D-44B4-BC96-2ED27ACEA5F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76147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 smtClean="0"/>
              <a:t>typedef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struct</a:t>
            </a:r>
            <a:r>
              <a:rPr lang="en-US" altLang="zh-CN" dirty="0" smtClean="0"/>
              <a:t> _</a:t>
            </a:r>
            <a:r>
              <a:rPr lang="en-US" altLang="zh-CN" dirty="0" err="1" smtClean="0"/>
              <a:t>symbole_routine_t</a:t>
            </a:r>
            <a:r>
              <a:rPr lang="en-US" altLang="zh-CN" dirty="0" smtClean="0"/>
              <a:t> {</a:t>
            </a:r>
          </a:p>
          <a:p>
            <a:r>
              <a:rPr lang="en-US" altLang="zh-CN" dirty="0" smtClean="0"/>
              <a:t>    char </a:t>
            </a:r>
            <a:r>
              <a:rPr lang="en-US" altLang="zh-CN" dirty="0" err="1" smtClean="0"/>
              <a:t>rountineName</a:t>
            </a:r>
            <a:r>
              <a:rPr lang="en-US" altLang="zh-CN" dirty="0" smtClean="0"/>
              <a:t>[PATH_MAX];</a:t>
            </a:r>
          </a:p>
          <a:p>
            <a:r>
              <a:rPr lang="en-US" altLang="zh-CN" dirty="0" smtClean="0"/>
              <a:t>    uint64_t		</a:t>
            </a:r>
            <a:r>
              <a:rPr lang="en-US" altLang="zh-CN" dirty="0" err="1" smtClean="0"/>
              <a:t>uCache</a:t>
            </a:r>
            <a:r>
              <a:rPr lang="en-US" altLang="zh-CN" dirty="0" smtClean="0"/>
              <a:t>;</a:t>
            </a:r>
          </a:p>
          <a:p>
            <a:r>
              <a:rPr lang="en-US" altLang="zh-CN" dirty="0" smtClean="0"/>
              <a:t>} </a:t>
            </a:r>
            <a:r>
              <a:rPr lang="en-US" altLang="zh-CN" dirty="0" err="1" smtClean="0"/>
              <a:t>symbole_routine_t</a:t>
            </a:r>
            <a:r>
              <a:rPr lang="en-US" altLang="zh-CN" dirty="0" smtClean="0"/>
              <a:t>;</a:t>
            </a:r>
          </a:p>
          <a:p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err="1" smtClean="0"/>
              <a:t>typedef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struct</a:t>
            </a:r>
            <a:r>
              <a:rPr lang="en-US" altLang="zh-CN" dirty="0" smtClean="0"/>
              <a:t> _</a:t>
            </a:r>
            <a:r>
              <a:rPr lang="en-US" altLang="zh-CN" dirty="0" err="1" smtClean="0"/>
              <a:t>stack_match_item_t</a:t>
            </a:r>
            <a:r>
              <a:rPr lang="en-US" altLang="zh-CN" dirty="0" smtClean="0"/>
              <a:t> {</a:t>
            </a:r>
          </a:p>
          <a:p>
            <a:r>
              <a:rPr lang="en-US" altLang="zh-CN" dirty="0" smtClean="0"/>
              <a:t>    </a:t>
            </a:r>
            <a:r>
              <a:rPr lang="en-US" altLang="zh-CN" dirty="0" err="1" smtClean="0"/>
              <a:t>symbole_routine_t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symbolRoutine</a:t>
            </a:r>
            <a:r>
              <a:rPr lang="en-US" altLang="zh-CN" dirty="0" smtClean="0"/>
              <a:t>;</a:t>
            </a:r>
          </a:p>
          <a:p>
            <a:r>
              <a:rPr lang="en-US" altLang="zh-CN" dirty="0" smtClean="0"/>
              <a:t>    uint64_t          </a:t>
            </a:r>
            <a:r>
              <a:rPr lang="en-US" altLang="zh-CN" dirty="0" err="1" smtClean="0"/>
              <a:t>addressRoutine</a:t>
            </a:r>
            <a:r>
              <a:rPr lang="en-US" altLang="zh-CN" dirty="0" smtClean="0"/>
              <a:t>;</a:t>
            </a:r>
          </a:p>
          <a:p>
            <a:r>
              <a:rPr lang="en-US" altLang="zh-CN" dirty="0" smtClean="0"/>
              <a:t>    uint64_t   </a:t>
            </a:r>
            <a:r>
              <a:rPr lang="en-US" altLang="zh-CN" dirty="0" err="1" smtClean="0"/>
              <a:t>uOffSetFrom</a:t>
            </a:r>
            <a:r>
              <a:rPr lang="en-US" altLang="zh-CN" dirty="0" smtClean="0"/>
              <a:t>;</a:t>
            </a:r>
          </a:p>
          <a:p>
            <a:r>
              <a:rPr lang="en-US" altLang="zh-CN" dirty="0" smtClean="0"/>
              <a:t>    uint64_t   </a:t>
            </a:r>
            <a:r>
              <a:rPr lang="en-US" altLang="zh-CN" dirty="0" err="1" smtClean="0"/>
              <a:t>uOffSetTo</a:t>
            </a:r>
            <a:r>
              <a:rPr lang="en-US" altLang="zh-CN" dirty="0" smtClean="0"/>
              <a:t>;</a:t>
            </a:r>
          </a:p>
          <a:p>
            <a:r>
              <a:rPr lang="en-US" altLang="zh-CN" dirty="0" smtClean="0"/>
              <a:t>    uint64_t   </a:t>
            </a:r>
            <a:r>
              <a:rPr lang="en-US" altLang="zh-CN" dirty="0" err="1" smtClean="0"/>
              <a:t>uLevelLow</a:t>
            </a:r>
            <a:r>
              <a:rPr lang="en-US" altLang="zh-CN" dirty="0" smtClean="0"/>
              <a:t>;</a:t>
            </a:r>
          </a:p>
          <a:p>
            <a:r>
              <a:rPr lang="en-US" altLang="zh-CN" dirty="0" smtClean="0"/>
              <a:t>    uint64_t   </a:t>
            </a:r>
            <a:r>
              <a:rPr lang="en-US" altLang="zh-CN" dirty="0" err="1" smtClean="0"/>
              <a:t>uLevelHigh</a:t>
            </a:r>
            <a:r>
              <a:rPr lang="en-US" altLang="zh-CN" dirty="0" smtClean="0"/>
              <a:t>;</a:t>
            </a:r>
          </a:p>
          <a:p>
            <a:r>
              <a:rPr lang="en-US" altLang="zh-CN" dirty="0" smtClean="0"/>
              <a:t>} </a:t>
            </a:r>
            <a:r>
              <a:rPr lang="en-US" altLang="zh-CN" dirty="0" err="1" smtClean="0"/>
              <a:t>stack_match_item_t</a:t>
            </a:r>
            <a:r>
              <a:rPr lang="en-US" altLang="zh-CN" dirty="0" smtClean="0"/>
              <a:t>;</a:t>
            </a:r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8D324A-6A6D-44B4-BC96-2ED27ACEA5F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14308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8D324A-6A6D-44B4-BC96-2ED27ACEA5F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42733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 smtClean="0"/>
              <a:t>typedef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struct</a:t>
            </a:r>
            <a:r>
              <a:rPr lang="en-US" altLang="zh-CN" dirty="0" smtClean="0"/>
              <a:t> _</a:t>
            </a:r>
            <a:r>
              <a:rPr lang="en-US" altLang="zh-CN" dirty="0" err="1" smtClean="0"/>
              <a:t>symbole_routine_t</a:t>
            </a:r>
            <a:r>
              <a:rPr lang="en-US" altLang="zh-CN" dirty="0" smtClean="0"/>
              <a:t> {</a:t>
            </a:r>
          </a:p>
          <a:p>
            <a:r>
              <a:rPr lang="en-US" altLang="zh-CN" dirty="0" smtClean="0"/>
              <a:t>    char </a:t>
            </a:r>
            <a:r>
              <a:rPr lang="en-US" altLang="zh-CN" dirty="0" err="1" smtClean="0"/>
              <a:t>rountineName</a:t>
            </a:r>
            <a:r>
              <a:rPr lang="en-US" altLang="zh-CN" dirty="0" smtClean="0"/>
              <a:t>[PATH_MAX];</a:t>
            </a:r>
          </a:p>
          <a:p>
            <a:r>
              <a:rPr lang="en-US" altLang="zh-CN" dirty="0" smtClean="0"/>
              <a:t>    uint64_t		</a:t>
            </a:r>
            <a:r>
              <a:rPr lang="en-US" altLang="zh-CN" dirty="0" err="1" smtClean="0"/>
              <a:t>uCache</a:t>
            </a:r>
            <a:r>
              <a:rPr lang="en-US" altLang="zh-CN" dirty="0" smtClean="0"/>
              <a:t>;</a:t>
            </a:r>
          </a:p>
          <a:p>
            <a:r>
              <a:rPr lang="en-US" altLang="zh-CN" dirty="0" smtClean="0"/>
              <a:t>} </a:t>
            </a:r>
            <a:r>
              <a:rPr lang="en-US" altLang="zh-CN" dirty="0" err="1" smtClean="0"/>
              <a:t>symbole_routine_t</a:t>
            </a:r>
            <a:r>
              <a:rPr lang="en-US" altLang="zh-CN" dirty="0" smtClean="0"/>
              <a:t>;</a:t>
            </a:r>
          </a:p>
          <a:p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err="1" smtClean="0"/>
              <a:t>typedef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struct</a:t>
            </a:r>
            <a:r>
              <a:rPr lang="en-US" altLang="zh-CN" dirty="0" smtClean="0"/>
              <a:t> _</a:t>
            </a:r>
            <a:r>
              <a:rPr lang="en-US" altLang="zh-CN" dirty="0" err="1" smtClean="0"/>
              <a:t>stack_match_item_t</a:t>
            </a:r>
            <a:r>
              <a:rPr lang="en-US" altLang="zh-CN" dirty="0" smtClean="0"/>
              <a:t> {</a:t>
            </a:r>
          </a:p>
          <a:p>
            <a:r>
              <a:rPr lang="en-US" altLang="zh-CN" dirty="0" smtClean="0"/>
              <a:t>    </a:t>
            </a:r>
            <a:r>
              <a:rPr lang="en-US" altLang="zh-CN" dirty="0" err="1" smtClean="0"/>
              <a:t>symbole_routine_t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symbolRoutine</a:t>
            </a:r>
            <a:r>
              <a:rPr lang="en-US" altLang="zh-CN" dirty="0" smtClean="0"/>
              <a:t>;</a:t>
            </a:r>
          </a:p>
          <a:p>
            <a:r>
              <a:rPr lang="en-US" altLang="zh-CN" dirty="0" smtClean="0"/>
              <a:t>    uint64_t          </a:t>
            </a:r>
            <a:r>
              <a:rPr lang="en-US" altLang="zh-CN" dirty="0" err="1" smtClean="0"/>
              <a:t>addressRoutine</a:t>
            </a:r>
            <a:r>
              <a:rPr lang="en-US" altLang="zh-CN" dirty="0" smtClean="0"/>
              <a:t>;</a:t>
            </a:r>
          </a:p>
          <a:p>
            <a:r>
              <a:rPr lang="en-US" altLang="zh-CN" dirty="0" smtClean="0"/>
              <a:t>    uint64_t   </a:t>
            </a:r>
            <a:r>
              <a:rPr lang="en-US" altLang="zh-CN" dirty="0" err="1" smtClean="0"/>
              <a:t>uOffSetFrom</a:t>
            </a:r>
            <a:r>
              <a:rPr lang="en-US" altLang="zh-CN" dirty="0" smtClean="0"/>
              <a:t>;</a:t>
            </a:r>
          </a:p>
          <a:p>
            <a:r>
              <a:rPr lang="en-US" altLang="zh-CN" dirty="0" smtClean="0"/>
              <a:t>    uint64_t   </a:t>
            </a:r>
            <a:r>
              <a:rPr lang="en-US" altLang="zh-CN" dirty="0" err="1" smtClean="0"/>
              <a:t>uOffSetTo</a:t>
            </a:r>
            <a:r>
              <a:rPr lang="en-US" altLang="zh-CN" dirty="0" smtClean="0"/>
              <a:t>;</a:t>
            </a:r>
          </a:p>
          <a:p>
            <a:r>
              <a:rPr lang="en-US" altLang="zh-CN" dirty="0" smtClean="0"/>
              <a:t>    uint64_t   </a:t>
            </a:r>
            <a:r>
              <a:rPr lang="en-US" altLang="zh-CN" dirty="0" err="1" smtClean="0"/>
              <a:t>uLevelLow</a:t>
            </a:r>
            <a:r>
              <a:rPr lang="en-US" altLang="zh-CN" dirty="0" smtClean="0"/>
              <a:t>;</a:t>
            </a:r>
          </a:p>
          <a:p>
            <a:r>
              <a:rPr lang="en-US" altLang="zh-CN" dirty="0" smtClean="0"/>
              <a:t>    uint64_t   </a:t>
            </a:r>
            <a:r>
              <a:rPr lang="en-US" altLang="zh-CN" dirty="0" err="1" smtClean="0"/>
              <a:t>uLevelHigh</a:t>
            </a:r>
            <a:r>
              <a:rPr lang="en-US" altLang="zh-CN" dirty="0" smtClean="0"/>
              <a:t>;</a:t>
            </a:r>
          </a:p>
          <a:p>
            <a:r>
              <a:rPr lang="en-US" altLang="zh-CN" dirty="0" smtClean="0"/>
              <a:t>} </a:t>
            </a:r>
            <a:r>
              <a:rPr lang="en-US" altLang="zh-CN" dirty="0" err="1" smtClean="0"/>
              <a:t>stack_match_item_t</a:t>
            </a:r>
            <a:r>
              <a:rPr lang="en-US" altLang="zh-CN" dirty="0" smtClean="0"/>
              <a:t>;</a:t>
            </a:r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8D324A-6A6D-44B4-BC96-2ED27ACEA5F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96592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8D324A-6A6D-44B4-BC96-2ED27ACEA5F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75311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8D324A-6A6D-44B4-BC96-2ED27ACEA5F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16639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  <a:p>
            <a:r>
              <a:rPr lang="en-US" altLang="zh-CN" dirty="0" smtClean="0"/>
              <a:t>#define KMSG_IOKIT_SUBSYSTEM_RANGE  0xAF0, 0x0B47</a:t>
            </a:r>
          </a:p>
          <a:p>
            <a:r>
              <a:rPr lang="en-US" altLang="zh-CN" dirty="0" smtClean="0"/>
              <a:t>#define KMSG_MACH_VM_SUBSYSTEM_RANGE  0x12C0, 0x12D4</a:t>
            </a:r>
          </a:p>
          <a:p>
            <a:r>
              <a:rPr lang="en-US" altLang="zh-CN" dirty="0" smtClean="0"/>
              <a:t>#define KMSG_MACH_PORT_SUBSYSTEM_RANGE  0xC80, 0x0CA4</a:t>
            </a:r>
          </a:p>
          <a:p>
            <a:r>
              <a:rPr lang="en-US" altLang="zh-CN" dirty="0" smtClean="0"/>
              <a:t>#define KMSG_MACH_HOST_SUBSYSTEM_RANGE  0xC8, 0xE4</a:t>
            </a:r>
          </a:p>
          <a:p>
            <a:r>
              <a:rPr lang="en-US" altLang="zh-CN" dirty="0" smtClean="0"/>
              <a:t>#define KMSG_HOST_PRIV_SUBSYSTEM_RANGE  0x190, 0x1AA</a:t>
            </a:r>
          </a:p>
          <a:p>
            <a:r>
              <a:rPr lang="en-US" altLang="zh-CN" dirty="0" smtClean="0"/>
              <a:t>#define KMSG_HOST_SECURITY_SUBSYSTEM_RANGE  0x258, 0x25A</a:t>
            </a:r>
          </a:p>
          <a:p>
            <a:r>
              <a:rPr lang="en-US" altLang="zh-CN" dirty="0" smtClean="0"/>
              <a:t>#define KMSG_CLOCK_SUBSYSTEM_RANGE  0x3E8, 0x3EB</a:t>
            </a:r>
          </a:p>
          <a:p>
            <a:r>
              <a:rPr lang="en-US" altLang="zh-CN" dirty="0" smtClean="0"/>
              <a:t>#define KMSG_CLOCK_PRIV_SUBSYSTEM_RANGE  0x4B0, 0x4B2</a:t>
            </a:r>
          </a:p>
          <a:p>
            <a:r>
              <a:rPr lang="en-US" altLang="zh-CN" dirty="0" smtClean="0"/>
              <a:t>#define KMSG_PROCESSOR_SUBSYSTEM_RANGE  0xBB8, 0xBBE</a:t>
            </a:r>
          </a:p>
          <a:p>
            <a:r>
              <a:rPr lang="en-US" altLang="zh-CN" dirty="0" smtClean="0"/>
              <a:t>#define KMSG_PROCESSOR_SET_SUBSYSTEM_RANGE  0xFA0, 0xFAA</a:t>
            </a:r>
          </a:p>
          <a:p>
            <a:r>
              <a:rPr lang="en-US" altLang="zh-CN" dirty="0" smtClean="0"/>
              <a:t>#define KMSG_LOCK_SET_SUBSYSTEM_RANGE  0x96A28, 0x96A2E</a:t>
            </a:r>
          </a:p>
          <a:p>
            <a:r>
              <a:rPr lang="en-US" altLang="zh-CN" dirty="0" smtClean="0"/>
              <a:t>#define KMSG_TASK_SUBSYSTEM_RANGE  0x0D48, 0x0D72</a:t>
            </a:r>
          </a:p>
          <a:p>
            <a:r>
              <a:rPr lang="en-US" altLang="zh-CN" dirty="0" smtClean="0"/>
              <a:t>#define KMSG_THREAD_ACT_SUBSYSTEM_RANGE  0x0E10, 0x0E2C</a:t>
            </a:r>
          </a:p>
          <a:p>
            <a:r>
              <a:rPr lang="en-US" altLang="zh-CN" dirty="0" smtClean="0"/>
              <a:t>#define KMSG_VM32_MAP_SUBSYSTEM_RANGE  0x0ED8, 0x0EF7</a:t>
            </a:r>
          </a:p>
          <a:p>
            <a:r>
              <a:rPr lang="en-US" altLang="zh-CN" dirty="0" smtClean="0"/>
              <a:t>#define KMSG_UNDREPLY_SUBSYSTEM_RANGE  0x1838, 0x183A</a:t>
            </a:r>
          </a:p>
          <a:p>
            <a:r>
              <a:rPr lang="en-US" altLang="zh-CN" dirty="0" smtClean="0"/>
              <a:t>#define KMSG_DEFAULT_PAGER_OBJECT_SUBSYSTEM_RANGE  0x8E3, 0x8EE</a:t>
            </a:r>
          </a:p>
          <a:p>
            <a:r>
              <a:rPr lang="en-US" altLang="zh-CN" dirty="0" smtClean="0"/>
              <a:t>#define KMSG_MACH_VOUCHER_SUBSYSTEM_RANGE  0x1518, 0x151D</a:t>
            </a:r>
          </a:p>
          <a:p>
            <a:r>
              <a:rPr lang="en-US" altLang="zh-CN" dirty="0" smtClean="0"/>
              <a:t>#define KMSG_MACH_VOUCHER_SUBSYSTEM_RANGE  0x8E3, 0x8EE</a:t>
            </a:r>
          </a:p>
          <a:p>
            <a:r>
              <a:rPr lang="en-US" altLang="zh-CN" dirty="0" smtClean="0"/>
              <a:t>#define KMSG_MACH_VOUCHER_ATTR_CONTROL_SUBSYSTEM_RANGE  0x15E0, 0x15E2</a:t>
            </a:r>
          </a:p>
          <a:p>
            <a:r>
              <a:rPr lang="en-US" altLang="zh-CN" dirty="0" smtClean="0"/>
              <a:t>///NOT IN MIG_E below</a:t>
            </a:r>
          </a:p>
          <a:p>
            <a:r>
              <a:rPr lang="en-US" altLang="zh-CN" dirty="0" smtClean="0"/>
              <a:t>#define KMSG_CATCH_EXC_SUBSYSTEM_RANGE  0x961, 0x964</a:t>
            </a:r>
          </a:p>
          <a:p>
            <a:r>
              <a:rPr lang="en-US" altLang="zh-CN" dirty="0" smtClean="0"/>
              <a:t>#define KMSG_CATCH_MACH_EXC_SUBSYSTEM_RANGE  0x965, 0x968</a:t>
            </a:r>
          </a:p>
          <a:p>
            <a:r>
              <a:rPr lang="en-US" altLang="zh-CN" dirty="0" smtClean="0"/>
              <a:t>#define KMSG_DP_MEMORY_OBJECT_SUBSYSTEM_RANGE  0x898, 0x8A2</a:t>
            </a:r>
          </a:p>
          <a:p>
            <a:r>
              <a:rPr lang="en-US" altLang="zh-CN" dirty="0" smtClean="0"/>
              <a:t>#define KMSG_MEMORY_OBJECT_CONTROL_SUBSYSTEM_RANGE  0x7D0, 0x7DC</a:t>
            </a:r>
          </a:p>
          <a:p>
            <a:r>
              <a:rPr lang="en-US" altLang="zh-CN" dirty="0" smtClean="0"/>
              <a:t>#define KMSG_UPL_SUBSYSTEM_RANGE  0x802, 0x806</a:t>
            </a:r>
          </a:p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8D324A-6A6D-44B4-BC96-2ED27ACEA5F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98546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8D324A-6A6D-44B4-BC96-2ED27ACEA5F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95366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8D324A-6A6D-44B4-BC96-2ED27ACEA5F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9245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8D324A-6A6D-44B4-BC96-2ED27ACEA5F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85154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8D324A-6A6D-44B4-BC96-2ED27ACEA5F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00599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8D324A-6A6D-44B4-BC96-2ED27ACEA5F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91724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8D324A-6A6D-44B4-BC96-2ED27ACEA5FF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39918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8D324A-6A6D-44B4-BC96-2ED27ACEA5FF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6986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8D324A-6A6D-44B4-BC96-2ED27ACEA5FF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6986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8D324A-6A6D-44B4-BC96-2ED27ACEA5FF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49985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8D324A-6A6D-44B4-BC96-2ED27ACEA5FF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02253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8D324A-6A6D-44B4-BC96-2ED27ACEA5FF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16032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8D324A-6A6D-44B4-BC96-2ED27ACEA5FF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86762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8D324A-6A6D-44B4-BC96-2ED27ACEA5FF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3958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sz="1200" dirty="0" smtClean="0"/>
              <a:t>Moony Li: Twitter: @</a:t>
            </a:r>
            <a:r>
              <a:rPr lang="en-US" altLang="zh-CN" sz="1200" dirty="0" err="1" smtClean="0"/>
              <a:t>Flyic</a:t>
            </a:r>
            <a:endParaRPr lang="zh-CN" altLang="zh-CN" sz="1200" dirty="0" smtClean="0"/>
          </a:p>
          <a:p>
            <a:r>
              <a:rPr lang="en-US" altLang="zh-CN" sz="1200" dirty="0" smtClean="0"/>
              <a:t>7 years of security production development</a:t>
            </a:r>
            <a:endParaRPr lang="zh-CN" altLang="zh-CN" sz="1200" dirty="0" smtClean="0"/>
          </a:p>
          <a:p>
            <a:r>
              <a:rPr lang="en-US" altLang="zh-CN" sz="1200" dirty="0" smtClean="0"/>
              <a:t>RD Leader of  Sandcastle core engine of DD(Deep Discovery)  production for Gateway 0day exploit detection.</a:t>
            </a:r>
            <a:endParaRPr lang="zh-CN" altLang="zh-CN" sz="1200" dirty="0" smtClean="0"/>
          </a:p>
          <a:p>
            <a:r>
              <a:rPr lang="en-US" altLang="zh-CN" sz="1200" dirty="0" smtClean="0"/>
              <a:t>Current focusing on research about Mac/Windows kernel ,Android vulnerability and exploit</a:t>
            </a:r>
          </a:p>
          <a:p>
            <a:endParaRPr lang="en-US" altLang="zh-CN" sz="1200" dirty="0" smtClean="0"/>
          </a:p>
          <a:p>
            <a:pPr marL="0" indent="0">
              <a:buNone/>
            </a:pPr>
            <a:r>
              <a:rPr lang="en-US" altLang="zh-CN" sz="1200" dirty="0" smtClean="0"/>
              <a:t>Jack Tang: </a:t>
            </a:r>
            <a:r>
              <a:rPr lang="en-US" altLang="zh-CN" dirty="0" smtClean="0"/>
              <a:t>Twitter: @jacktang310</a:t>
            </a:r>
            <a:endParaRPr lang="zh-CN" altLang="zh-CN" dirty="0" smtClean="0"/>
          </a:p>
          <a:p>
            <a:r>
              <a:rPr lang="en-US" altLang="zh-CN" sz="1200" dirty="0" smtClean="0"/>
              <a:t>10 years of anti-malware solution development</a:t>
            </a:r>
            <a:endParaRPr lang="zh-CN" altLang="zh-CN" sz="1200" dirty="0" smtClean="0"/>
          </a:p>
          <a:p>
            <a:r>
              <a:rPr lang="en-US" altLang="zh-CN" sz="1200" dirty="0" smtClean="0"/>
              <a:t>Familiar with Windows/Mac kernel technology, browser and document exploit.</a:t>
            </a:r>
            <a:endParaRPr lang="zh-CN" altLang="zh-CN" sz="1200" dirty="0" smtClean="0"/>
          </a:p>
          <a:p>
            <a:r>
              <a:rPr lang="en-US" altLang="zh-CN" sz="1200" dirty="0" smtClean="0"/>
              <a:t>Current focusing on research about Mac, virtualization vulnerability and exploit  </a:t>
            </a:r>
            <a:endParaRPr lang="zh-CN" altLang="zh-CN" sz="1200" dirty="0" smtClean="0"/>
          </a:p>
          <a:p>
            <a:endParaRPr lang="zh-CN" altLang="zh-CN" sz="1200" dirty="0" smtClean="0"/>
          </a:p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8D324A-6A6D-44B4-BC96-2ED27ACEA5F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46527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8D324A-6A6D-44B4-BC96-2ED27ACEA5FF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85154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8D324A-6A6D-44B4-BC96-2ED27ACEA5FF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85154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PEGASUS  CVE-2016-4655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8D324A-6A6D-44B4-BC96-2ED27ACEA5FF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8694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a.	Use KEEN team’s published method (Reference section [7]) to calculate KSLIDE.</a:t>
            </a:r>
          </a:p>
          <a:p>
            <a:r>
              <a:rPr lang="en-US" altLang="zh-CN" dirty="0" smtClean="0"/>
              <a:t>b.	Open any DMG file in order to let </a:t>
            </a:r>
            <a:r>
              <a:rPr lang="en-US" altLang="zh-CN" dirty="0" err="1" smtClean="0"/>
              <a:t>IOHDIXHDDriveOutKernel</a:t>
            </a:r>
            <a:r>
              <a:rPr lang="en-US" altLang="zh-CN" dirty="0" smtClean="0"/>
              <a:t> service can be opened. </a:t>
            </a:r>
          </a:p>
          <a:p>
            <a:r>
              <a:rPr lang="en-US" altLang="zh-CN" dirty="0" smtClean="0"/>
              <a:t>c.	Open </a:t>
            </a:r>
            <a:r>
              <a:rPr lang="en-US" altLang="zh-CN" dirty="0" err="1" smtClean="0"/>
              <a:t>IOHDIXHDDriveOutKernel</a:t>
            </a:r>
            <a:r>
              <a:rPr lang="en-US" altLang="zh-CN" dirty="0" smtClean="0"/>
              <a:t> service ‘s user client </a:t>
            </a:r>
            <a:r>
              <a:rPr lang="en-US" altLang="zh-CN" dirty="0" err="1" smtClean="0"/>
              <a:t>IOHIDIXControllerUserClient</a:t>
            </a:r>
            <a:r>
              <a:rPr lang="en-US" altLang="zh-CN" dirty="0" smtClean="0"/>
              <a:t>. Open </a:t>
            </a:r>
            <a:r>
              <a:rPr lang="en-US" altLang="zh-CN" dirty="0" err="1" smtClean="0"/>
              <a:t>IOPMrootDomain</a:t>
            </a:r>
            <a:r>
              <a:rPr lang="en-US" altLang="zh-CN" dirty="0" smtClean="0"/>
              <a:t> service ‘s user client </a:t>
            </a:r>
            <a:r>
              <a:rPr lang="en-US" altLang="zh-CN" dirty="0" err="1" smtClean="0"/>
              <a:t>RootDomainUserClient</a:t>
            </a:r>
            <a:r>
              <a:rPr lang="en-US" altLang="zh-CN" dirty="0" smtClean="0"/>
              <a:t>.</a:t>
            </a:r>
          </a:p>
          <a:p>
            <a:r>
              <a:rPr lang="en-US" altLang="zh-CN" dirty="0" smtClean="0"/>
              <a:t>d.	Call user client </a:t>
            </a:r>
            <a:r>
              <a:rPr lang="en-US" altLang="zh-CN" dirty="0" err="1" smtClean="0"/>
              <a:t>IOHIDIXControllerUserClient</a:t>
            </a:r>
            <a:r>
              <a:rPr lang="en-US" altLang="zh-CN" dirty="0" smtClean="0"/>
              <a:t> ‘s selector 1 (getRequest64) . From the output , we can get a kernel heap address of object </a:t>
            </a:r>
            <a:r>
              <a:rPr lang="en-US" altLang="zh-CN" dirty="0" err="1" smtClean="0"/>
              <a:t>IOHDIXCommand</a:t>
            </a:r>
            <a:r>
              <a:rPr lang="en-US" altLang="zh-CN" dirty="0" smtClean="0"/>
              <a:t> whose size is 0x68. This is vulnerability #1.</a:t>
            </a:r>
          </a:p>
          <a:p>
            <a:r>
              <a:rPr lang="en-US" altLang="zh-CN" dirty="0" smtClean="0"/>
              <a:t>e.	Call </a:t>
            </a:r>
            <a:r>
              <a:rPr lang="en-US" altLang="zh-CN" dirty="0" err="1" smtClean="0"/>
              <a:t>IOHDIXHDDriveOutKernel</a:t>
            </a:r>
            <a:r>
              <a:rPr lang="en-US" altLang="zh-CN" dirty="0" smtClean="0"/>
              <a:t> service ‘s selector 2  (processReply64). It will release the object.</a:t>
            </a:r>
          </a:p>
          <a:p>
            <a:r>
              <a:rPr lang="en-US" altLang="zh-CN" dirty="0" smtClean="0"/>
              <a:t>f.	Call </a:t>
            </a:r>
            <a:r>
              <a:rPr lang="en-US" altLang="zh-CN" dirty="0" err="1" smtClean="0"/>
              <a:t>RootDomainUserClient</a:t>
            </a:r>
            <a:r>
              <a:rPr lang="en-US" altLang="zh-CN" dirty="0" smtClean="0"/>
              <a:t> user client ‘s selector 7 (</a:t>
            </a:r>
            <a:r>
              <a:rPr lang="en-US" altLang="zh-CN" dirty="0" err="1" smtClean="0"/>
              <a:t>kPMSleepSystemOptions</a:t>
            </a:r>
            <a:r>
              <a:rPr lang="en-US" altLang="zh-CN" dirty="0" smtClean="0"/>
              <a:t>) with a careful prepared XML as parameter , which include ROP gadget in &lt;data&gt; part.  The &lt;data&gt; part occurs multiply times in order to occupy the target space successfully. We tune the XML ‘s &lt;data&gt; ‘s size in order to create size 0x68 buffer which </a:t>
            </a:r>
            <a:r>
              <a:rPr lang="en-US" altLang="zh-CN" dirty="0" err="1" smtClean="0"/>
              <a:t>OSData</a:t>
            </a:r>
            <a:r>
              <a:rPr lang="en-US" altLang="zh-CN" dirty="0" smtClean="0"/>
              <a:t> field point to.  After the call, our controlled buffer occupy the freed </a:t>
            </a:r>
            <a:r>
              <a:rPr lang="en-US" altLang="zh-CN" dirty="0" err="1" smtClean="0"/>
              <a:t>IOHDIXCommand</a:t>
            </a:r>
            <a:r>
              <a:rPr lang="en-US" altLang="zh-CN" dirty="0" smtClean="0"/>
              <a:t> object location. And the kernel address is known by user mode program.  </a:t>
            </a:r>
          </a:p>
          <a:p>
            <a:r>
              <a:rPr lang="en-US" altLang="zh-CN" dirty="0" smtClean="0"/>
              <a:t>g.	Open </a:t>
            </a:r>
            <a:r>
              <a:rPr lang="en-US" altLang="zh-CN" dirty="0" err="1" smtClean="0"/>
              <a:t>AppleHDAEngineInput</a:t>
            </a:r>
            <a:r>
              <a:rPr lang="en-US" altLang="zh-CN" dirty="0" smtClean="0"/>
              <a:t> service’s user client </a:t>
            </a:r>
            <a:r>
              <a:rPr lang="en-US" altLang="zh-CN" dirty="0" err="1" smtClean="0"/>
              <a:t>AppleHDAEngineUserClient</a:t>
            </a:r>
            <a:r>
              <a:rPr lang="en-US" altLang="zh-CN" dirty="0" smtClean="0"/>
              <a:t> . Open </a:t>
            </a:r>
            <a:r>
              <a:rPr lang="en-US" altLang="zh-CN" dirty="0" err="1" smtClean="0"/>
              <a:t>AppleHDAEngineInput</a:t>
            </a:r>
            <a:r>
              <a:rPr lang="en-US" altLang="zh-CN" dirty="0" smtClean="0"/>
              <a:t> service’s user client </a:t>
            </a:r>
            <a:r>
              <a:rPr lang="en-US" altLang="zh-CN" dirty="0" err="1" smtClean="0"/>
              <a:t>DspFuncUserClient</a:t>
            </a:r>
            <a:r>
              <a:rPr lang="en-US" altLang="zh-CN" dirty="0" smtClean="0"/>
              <a:t>.</a:t>
            </a:r>
          </a:p>
          <a:p>
            <a:r>
              <a:rPr lang="en-US" altLang="zh-CN" dirty="0" smtClean="0"/>
              <a:t>h.	Call </a:t>
            </a:r>
            <a:r>
              <a:rPr lang="en-US" altLang="zh-CN" dirty="0" err="1" smtClean="0"/>
              <a:t>DspFuncUserClient</a:t>
            </a:r>
            <a:r>
              <a:rPr lang="en-US" altLang="zh-CN" dirty="0" smtClean="0"/>
              <a:t> user client ‘s selector 3 (</a:t>
            </a:r>
            <a:r>
              <a:rPr lang="en-US" altLang="zh-CN" dirty="0" err="1" smtClean="0"/>
              <a:t>removeDspFunc</a:t>
            </a:r>
            <a:r>
              <a:rPr lang="en-US" altLang="zh-CN" dirty="0" smtClean="0"/>
              <a:t>). After it call , it will release a object which size 0x108.</a:t>
            </a:r>
          </a:p>
          <a:p>
            <a:r>
              <a:rPr lang="en-US" altLang="zh-CN" dirty="0" err="1" smtClean="0"/>
              <a:t>i</a:t>
            </a:r>
            <a:r>
              <a:rPr lang="en-US" altLang="zh-CN" dirty="0" smtClean="0"/>
              <a:t>.	Use the same method at step f. The difference is we want to create 0x108 size object.  The controlled object  like following:</a:t>
            </a:r>
          </a:p>
          <a:p>
            <a:r>
              <a:rPr lang="en-US" altLang="zh-CN" dirty="0" smtClean="0"/>
              <a:t>+0x0: &lt;leaked heap address by step d&gt; </a:t>
            </a:r>
          </a:p>
          <a:p>
            <a:r>
              <a:rPr lang="en-US" altLang="zh-CN" dirty="0" smtClean="0"/>
              <a:t>+0x8: ROP gadget</a:t>
            </a:r>
          </a:p>
          <a:p>
            <a:r>
              <a:rPr lang="en-US" altLang="zh-CN" dirty="0" smtClean="0"/>
              <a:t>j.	Call </a:t>
            </a:r>
            <a:r>
              <a:rPr lang="en-US" altLang="zh-CN" dirty="0" err="1" smtClean="0"/>
              <a:t>AppleHDAEngineUserClient</a:t>
            </a:r>
            <a:r>
              <a:rPr lang="en-US" altLang="zh-CN" dirty="0" smtClean="0"/>
              <a:t> user client’s selector 1 (</a:t>
            </a:r>
            <a:r>
              <a:rPr lang="en-US" altLang="zh-CN" dirty="0" err="1" smtClean="0"/>
              <a:t>setState</a:t>
            </a:r>
            <a:r>
              <a:rPr lang="en-US" altLang="zh-CN" dirty="0" smtClean="0"/>
              <a:t>) with a carefully prepared parameter, which will call the freed object ‘s one virtual function again.  This is vulnerability #2. Because the freed object is occupied by our controlled data , which is prepared at step </a:t>
            </a:r>
            <a:r>
              <a:rPr lang="en-US" altLang="zh-CN" dirty="0" err="1" smtClean="0"/>
              <a:t>i</a:t>
            </a:r>
            <a:r>
              <a:rPr lang="en-US" altLang="zh-CN" dirty="0" smtClean="0"/>
              <a:t>.  It will take address in the offset 0x0 as virtual table address. The fake virtual table address is pointer to the 0x68 size buffer we prepared.  So we control the RIP.</a:t>
            </a:r>
          </a:p>
          <a:p>
            <a:r>
              <a:rPr lang="en-US" altLang="zh-CN" dirty="0" smtClean="0"/>
              <a:t>k.	In the ROP gadget, we disable the SMAP and SMEP bits in CR4. Then executes the shell code to modify current process’ </a:t>
            </a:r>
            <a:r>
              <a:rPr lang="en-US" altLang="zh-CN" dirty="0" err="1" smtClean="0"/>
              <a:t>uid</a:t>
            </a:r>
            <a:r>
              <a:rPr lang="en-US" altLang="zh-CN" dirty="0" smtClean="0"/>
              <a:t> to root and fork a shell.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8D324A-6A6D-44B4-BC96-2ED27ACEA5FF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83054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8D324A-6A6D-44B4-BC96-2ED27ACEA5FF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99445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mtClean="0"/>
              <a:t>https://pan.baidu.com/s/1c9n00e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8D324A-6A6D-44B4-BC96-2ED27ACEA5FF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65788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8D324A-6A6D-44B4-BC96-2ED27ACEA5FF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37203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8D324A-6A6D-44B4-BC96-2ED27ACEA5FF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404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sz="1200" dirty="0" smtClean="0"/>
              <a:t>Moony Li: Twitter: @</a:t>
            </a:r>
            <a:r>
              <a:rPr lang="en-US" altLang="zh-CN" sz="1200" dirty="0" err="1" smtClean="0"/>
              <a:t>Flyic</a:t>
            </a:r>
            <a:endParaRPr lang="zh-CN" altLang="zh-CN" sz="1200" dirty="0" smtClean="0"/>
          </a:p>
          <a:p>
            <a:r>
              <a:rPr lang="en-US" altLang="zh-CN" sz="1200" dirty="0" smtClean="0"/>
              <a:t>7 years of security production development</a:t>
            </a:r>
            <a:endParaRPr lang="zh-CN" altLang="zh-CN" sz="1200" dirty="0" smtClean="0"/>
          </a:p>
          <a:p>
            <a:r>
              <a:rPr lang="en-US" altLang="zh-CN" sz="1200" dirty="0" smtClean="0"/>
              <a:t>RD Leader of  Sandcastle core engine of DD(Deep Discovery)  production for Gateway 0day exploit detection.</a:t>
            </a:r>
            <a:endParaRPr lang="zh-CN" altLang="zh-CN" sz="1200" dirty="0" smtClean="0"/>
          </a:p>
          <a:p>
            <a:r>
              <a:rPr lang="en-US" altLang="zh-CN" sz="1200" dirty="0" smtClean="0"/>
              <a:t>Current focusing on research about Mac/Windows kernel ,Android vulnerability and exploit</a:t>
            </a:r>
          </a:p>
          <a:p>
            <a:endParaRPr lang="en-US" altLang="zh-CN" sz="1200" dirty="0" smtClean="0"/>
          </a:p>
          <a:p>
            <a:pPr marL="0" indent="0">
              <a:buNone/>
            </a:pPr>
            <a:r>
              <a:rPr lang="en-US" altLang="zh-CN" sz="1200" dirty="0" smtClean="0"/>
              <a:t>Jack Tang: </a:t>
            </a:r>
            <a:r>
              <a:rPr lang="en-US" altLang="zh-CN" dirty="0" smtClean="0"/>
              <a:t>Twitter: @jacktang310</a:t>
            </a:r>
            <a:endParaRPr lang="zh-CN" altLang="zh-CN" dirty="0" smtClean="0"/>
          </a:p>
          <a:p>
            <a:r>
              <a:rPr lang="en-US" altLang="zh-CN" sz="1200" dirty="0" smtClean="0"/>
              <a:t>10 years of anti-malware solution development</a:t>
            </a:r>
            <a:endParaRPr lang="zh-CN" altLang="zh-CN" sz="1200" dirty="0" smtClean="0"/>
          </a:p>
          <a:p>
            <a:r>
              <a:rPr lang="en-US" altLang="zh-CN" sz="1200" dirty="0" smtClean="0"/>
              <a:t>Familiar with Windows/Mac kernel technology, browser and document exploit.</a:t>
            </a:r>
            <a:endParaRPr lang="zh-CN" altLang="zh-CN" sz="1200" dirty="0" smtClean="0"/>
          </a:p>
          <a:p>
            <a:r>
              <a:rPr lang="en-US" altLang="zh-CN" sz="1200" dirty="0" smtClean="0"/>
              <a:t>Current focusing on research about Mac, virtualization vulnerability and exploit  </a:t>
            </a:r>
            <a:endParaRPr lang="zh-CN" altLang="zh-CN" sz="1200" dirty="0" smtClean="0"/>
          </a:p>
          <a:p>
            <a:endParaRPr lang="zh-CN" altLang="zh-CN" sz="1200" dirty="0" smtClean="0"/>
          </a:p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8D324A-6A6D-44B4-BC96-2ED27ACEA5F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4652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8D324A-6A6D-44B4-BC96-2ED27ACEA5F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8515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8D324A-6A6D-44B4-BC96-2ED27ACEA5F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9420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8D324A-6A6D-44B4-BC96-2ED27ACEA5F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9420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8D324A-6A6D-44B4-BC96-2ED27ACEA5F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1637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9455" y="365125"/>
            <a:ext cx="8432799" cy="752475"/>
          </a:xfrm>
          <a:prstGeom prst="rect">
            <a:avLst/>
          </a:prstGeom>
        </p:spPr>
        <p:txBody>
          <a:bodyPr/>
          <a:lstStyle>
            <a:lvl1pPr algn="ctr">
              <a:defRPr sz="4400">
                <a:latin typeface="Arial Rounded MT Bold" panose="020F070403050403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4945" y="1542473"/>
            <a:ext cx="8091055" cy="4886036"/>
          </a:xfrm>
          <a:prstGeom prst="rect">
            <a:avLst/>
          </a:prstGeom>
        </p:spPr>
        <p:txBody>
          <a:bodyPr/>
          <a:lstStyle>
            <a:lvl1pPr>
              <a:defRPr>
                <a:latin typeface="Arial Rounded MT Bold" panose="020F0704030504030204" pitchFamily="34" charset="0"/>
                <a:cs typeface="Arial" panose="020B0604020202020204" pitchFamily="34" charset="0"/>
              </a:defRPr>
            </a:lvl1pPr>
            <a:lvl2pPr marL="685800" indent="-228600">
              <a:buFont typeface="Arial" panose="020B0604020202020204" pitchFamily="34" charset="0"/>
              <a:buChar char="–"/>
              <a:defRPr>
                <a:latin typeface="Arial Rounded MT Bold" panose="020F0704030504030204" pitchFamily="34" charset="0"/>
                <a:cs typeface="Arial" panose="020B0604020202020204" pitchFamily="34" charset="0"/>
              </a:defRPr>
            </a:lvl2pPr>
            <a:lvl3pPr>
              <a:defRPr>
                <a:latin typeface="Arial Rounded MT Bold" panose="020F0704030504030204" pitchFamily="34" charset="0"/>
                <a:cs typeface="Arial" panose="020B0604020202020204" pitchFamily="34" charset="0"/>
              </a:defRPr>
            </a:lvl3pPr>
            <a:lvl4pPr marL="1600200" indent="-228600">
              <a:buFont typeface="Arial" panose="020B0604020202020204" pitchFamily="34" charset="0"/>
              <a:buChar char="–"/>
              <a:defRPr>
                <a:latin typeface="Arial Rounded MT Bold" panose="020F0704030504030204" pitchFamily="34" charset="0"/>
                <a:cs typeface="Arial" panose="020B0604020202020204" pitchFamily="34" charset="0"/>
              </a:defRPr>
            </a:lvl4pPr>
            <a:lvl5pPr>
              <a:defRPr>
                <a:latin typeface="Arial Rounded MT Bold" panose="020F070403050403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488257"/>
            <a:ext cx="2133600" cy="365125"/>
          </a:xfrm>
          <a:prstGeom prst="rect">
            <a:avLst/>
          </a:prstGeom>
        </p:spPr>
        <p:txBody>
          <a:bodyPr vert="horz" lIns="91430" tIns="45716" rIns="91430" bIns="45716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28CDE9-FF43-41EF-AF5A-1266BA32F200}" type="datetime1">
              <a:rPr lang="en-US" smtClean="0"/>
              <a:t>10/27/2016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492875"/>
            <a:ext cx="2895600" cy="365125"/>
          </a:xfrm>
          <a:prstGeom prst="rect">
            <a:avLst/>
          </a:prstGeom>
        </p:spPr>
        <p:txBody>
          <a:bodyPr vert="horz" lIns="91430" tIns="45716" rIns="91430" bIns="45716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/>
              <a:t>Confidential | Copyright 2013 TrendMicro Inc.</a:t>
            </a:r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10400" y="6488256"/>
            <a:ext cx="2133600" cy="365125"/>
          </a:xfrm>
          <a:prstGeom prst="rect">
            <a:avLst/>
          </a:prstGeom>
        </p:spPr>
        <p:txBody>
          <a:bodyPr vert="horz" lIns="91430" tIns="45716" rIns="91430" bIns="45716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9B3599-9C19-4053-A837-F2EF9A2C053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7910774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146755" y="174978"/>
            <a:ext cx="8861777" cy="6541912"/>
            <a:chOff x="486873" y="411480"/>
            <a:chExt cx="8170254" cy="6035040"/>
          </a:xfrm>
        </p:grpSpPr>
        <p:sp>
          <p:nvSpPr>
            <p:cNvPr id="4" name="Rectangle 3"/>
            <p:cNvSpPr/>
            <p:nvPr/>
          </p:nvSpPr>
          <p:spPr>
            <a:xfrm>
              <a:off x="486873" y="411480"/>
              <a:ext cx="8170254" cy="60350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  <a:scene3d>
              <a:camera prst="perspectiveFront" fov="4800000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>
              <a:spLocks/>
            </p:cNvSpPr>
            <p:nvPr/>
          </p:nvSpPr>
          <p:spPr>
            <a:xfrm>
              <a:off x="562843" y="475488"/>
              <a:ext cx="7982712" cy="5888736"/>
            </a:xfrm>
            <a:prstGeom prst="rect">
              <a:avLst/>
            </a:prstGeom>
            <a:noFill/>
            <a:ln w="12700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cxnSp>
          <p:nvCxnSpPr>
            <p:cNvPr id="6" name="Straight Connector 5"/>
            <p:cNvCxnSpPr/>
            <p:nvPr/>
          </p:nvCxnSpPr>
          <p:spPr>
            <a:xfrm>
              <a:off x="562842" y="6133646"/>
              <a:ext cx="7982712" cy="1472"/>
            </a:xfrm>
            <a:prstGeom prst="line">
              <a:avLst/>
            </a:prstGeom>
            <a:noFill/>
            <a:ln w="12700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7" name="Rectangle 6"/>
            <p:cNvSpPr/>
            <p:nvPr/>
          </p:nvSpPr>
          <p:spPr>
            <a:xfrm>
              <a:off x="562843" y="457200"/>
              <a:ext cx="7982712" cy="2578608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 w="3175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634293" y="981592"/>
            <a:ext cx="7886700" cy="1529844"/>
          </a:xfrm>
          <a:prstGeom prst="rect">
            <a:avLst/>
          </a:prstGeom>
        </p:spPr>
        <p:txBody>
          <a:bodyPr anchor="b"/>
          <a:lstStyle>
            <a:lvl1pPr algn="ctr">
              <a:defRPr sz="5400">
                <a:solidFill>
                  <a:schemeClr val="accent4"/>
                </a:solidFill>
                <a:latin typeface="Arial Rounded MT Bold" panose="020F0704030504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361243" y="3756949"/>
            <a:ext cx="8432799" cy="156777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800">
                <a:solidFill>
                  <a:schemeClr val="tx1"/>
                </a:solidFill>
                <a:latin typeface="Arial Rounded MT Bold" panose="020F070403050403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58559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hasiz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3409243"/>
          </a:xfrm>
          <a:prstGeom prst="rect">
            <a:avLst/>
          </a:prstGeom>
          <a:solidFill>
            <a:srgbClr val="FF0505"/>
          </a:solidFill>
        </p:spPr>
        <p:txBody>
          <a:bodyPr tIns="457200" bIns="457200" anchor="b"/>
          <a:lstStyle>
            <a:lvl1pPr marL="0" indent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 sz="6000">
                <a:solidFill>
                  <a:schemeClr val="bg1"/>
                </a:solidFill>
                <a:latin typeface="Arial Rounded MT Bold" panose="020F070403050403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0" y="3409243"/>
            <a:ext cx="9144000" cy="3448757"/>
          </a:xfrm>
          <a:prstGeom prst="rect">
            <a:avLst/>
          </a:prstGeom>
          <a:solidFill>
            <a:srgbClr val="050505"/>
          </a:solidFill>
        </p:spPr>
        <p:txBody>
          <a:bodyPr tIns="457200" bIns="45720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400">
                <a:solidFill>
                  <a:srgbClr val="A6A6A6"/>
                </a:solidFill>
                <a:latin typeface="Arial Rounded MT Bold" panose="020F070403050403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28339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9273" y="2346036"/>
            <a:ext cx="9005454" cy="1413164"/>
          </a:xfrm>
          <a:prstGeom prst="rect">
            <a:avLst/>
          </a:prstGeom>
        </p:spPr>
        <p:txBody>
          <a:bodyPr anchor="b"/>
          <a:lstStyle>
            <a:lvl1pPr algn="ctr">
              <a:defRPr sz="4800" b="0">
                <a:latin typeface="Century Gothic" panose="020B0502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26205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-1" y="-1"/>
            <a:ext cx="9144001" cy="173736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PPT_CoverPage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737361"/>
            <a:ext cx="9144000" cy="5120640"/>
          </a:xfrm>
          <a:prstGeom prst="rect">
            <a:avLst/>
          </a:prstGeom>
        </p:spPr>
      </p:pic>
      <p:pic>
        <p:nvPicPr>
          <p:cNvPr id="8" name="Picture 7" descr="TM_Logo_4c_Only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5866" y="380672"/>
            <a:ext cx="1862867" cy="734107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30519" y="666047"/>
            <a:ext cx="6591170" cy="1398772"/>
          </a:xfrm>
          <a:prstGeom prst="rect">
            <a:avLst/>
          </a:prstGeom>
        </p:spPr>
        <p:txBody>
          <a:bodyPr anchor="ctr"/>
          <a:lstStyle>
            <a:lvl1pPr algn="l">
              <a:defRPr sz="4400" b="0">
                <a:latin typeface="Century Gothic" panose="020B0502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430519" y="2079258"/>
            <a:ext cx="5344008" cy="1186288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7042401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256961A5-A17C-4BE9-87ED-030FCDDD219F}" type="datetime1">
              <a:rPr lang="en-US" smtClean="0"/>
              <a:t>10/27/2016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Confidential | Copyright 2013 TrendMicro Inc.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CE9BF639-4AB3-45D7-80C1-EC98EB3399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6665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75E8DD95-0E16-46EF-971A-A6FE007F68C4}" type="datetime1">
              <a:rPr lang="en-US" smtClean="0"/>
              <a:t>10/27/2016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Confidential | Copyright 2013 TrendMicro Inc.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CE9BF639-4AB3-45D7-80C1-EC98EB3399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315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FE69F0ED-1383-4E19-9F23-AA9EC6A7B209}" type="datetime1">
              <a:rPr lang="en-US" smtClean="0"/>
              <a:t>10/27/2016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Confidential | Copyright 2013 TrendMicro Inc.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CE9BF639-4AB3-45D7-80C1-EC98EB3399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9873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66F41AD0-F5D9-478D-9F04-3BF35A5FF396}" type="datetime1">
              <a:rPr lang="en-US" smtClean="0"/>
              <a:t>10/27/2016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Confidential | Copyright 2013 TrendMicro Inc.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CE9BF639-4AB3-45D7-80C1-EC98EB3399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1075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BC8DF1E3-4E9D-497E-ABF1-92B7857B883B}" type="datetime1">
              <a:rPr lang="en-US" smtClean="0"/>
              <a:t>10/27/2016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Confidential | Copyright 2013 TrendMicro Inc.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CE9BF639-4AB3-45D7-80C1-EC98EB3399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3351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7E4640FA-CACF-4270-8C39-610B0110998F}" type="datetime1">
              <a:rPr lang="en-US" smtClean="0"/>
              <a:t>10/27/2016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Confidential | Copyright 2013 TrendMicro Inc.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CE9BF639-4AB3-45D7-80C1-EC98EB3399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5255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69455" y="365125"/>
            <a:ext cx="8432799" cy="752475"/>
          </a:xfrm>
          <a:prstGeom prst="rect">
            <a:avLst/>
          </a:prstGeom>
        </p:spPr>
        <p:txBody>
          <a:bodyPr/>
          <a:lstStyle>
            <a:lvl1pPr>
              <a:defRPr lang="en-US" dirty="0">
                <a:latin typeface="Arial Rounded MT Bold" panose="020F0704030504030204" pitchFamily="34" charset="0"/>
                <a:cs typeface="Arial" panose="020B0604020202020204" pitchFamily="34" charset="0"/>
              </a:defRPr>
            </a:lvl1pPr>
          </a:lstStyle>
          <a:p>
            <a:pPr lvl="0" algn="ctr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488257"/>
            <a:ext cx="2133600" cy="365125"/>
          </a:xfrm>
          <a:prstGeom prst="rect">
            <a:avLst/>
          </a:prstGeom>
        </p:spPr>
        <p:txBody>
          <a:bodyPr vert="horz" lIns="91430" tIns="45716" rIns="91430" bIns="45716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28CDE9-FF43-41EF-AF5A-1266BA32F200}" type="datetime1">
              <a:rPr lang="en-US" smtClean="0"/>
              <a:t>10/27/2016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492875"/>
            <a:ext cx="2895600" cy="365125"/>
          </a:xfrm>
          <a:prstGeom prst="rect">
            <a:avLst/>
          </a:prstGeom>
        </p:spPr>
        <p:txBody>
          <a:bodyPr vert="horz" lIns="91430" tIns="45716" rIns="91430" bIns="45716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/>
              <a:t>Confidential | Copyright 2013 TrendMicro Inc.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10400" y="6488256"/>
            <a:ext cx="2133600" cy="365125"/>
          </a:xfrm>
          <a:prstGeom prst="rect">
            <a:avLst/>
          </a:prstGeom>
        </p:spPr>
        <p:txBody>
          <a:bodyPr vert="horz" lIns="91430" tIns="45716" rIns="91430" bIns="45716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9B3599-9C19-4053-A837-F2EF9A2C053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814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Long Text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69455" y="365125"/>
            <a:ext cx="8432799" cy="752475"/>
          </a:xfrm>
          <a:prstGeom prst="rect">
            <a:avLst/>
          </a:prstGeom>
        </p:spPr>
        <p:txBody>
          <a:bodyPr/>
          <a:lstStyle>
            <a:lvl1pPr algn="ctr">
              <a:defRPr sz="4400">
                <a:latin typeface="Arial Rounded MT Bold" panose="020F070403050403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544945" y="1542473"/>
            <a:ext cx="8091055" cy="4886036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latin typeface="Book Antiqua" panose="02040602050305030304" pitchFamily="18" charset="0"/>
                <a:cs typeface="Arial" panose="020B0604020202020204" pitchFamily="34" charset="0"/>
              </a:defRPr>
            </a:lvl1pPr>
            <a:lvl2pPr marL="457200" indent="0">
              <a:buFont typeface="Arial" panose="020B0604020202020204" pitchFamily="34" charset="0"/>
              <a:buNone/>
              <a:defRPr>
                <a:latin typeface="Franklin Gothic Demi" panose="020B0703020102020204" pitchFamily="34" charset="0"/>
                <a:cs typeface="Arial" panose="020B0604020202020204" pitchFamily="34" charset="0"/>
              </a:defRPr>
            </a:lvl2pPr>
            <a:lvl3pPr>
              <a:defRPr>
                <a:latin typeface="Franklin Gothic Demi" panose="020B0703020102020204" pitchFamily="34" charset="0"/>
                <a:cs typeface="Arial" panose="020B0604020202020204" pitchFamily="34" charset="0"/>
              </a:defRPr>
            </a:lvl3pPr>
            <a:lvl4pPr marL="1600200" indent="-228600">
              <a:buFont typeface="Arial" panose="020B0604020202020204" pitchFamily="34" charset="0"/>
              <a:buChar char="–"/>
              <a:defRPr>
                <a:latin typeface="Franklin Gothic Demi" panose="020B0703020102020204" pitchFamily="34" charset="0"/>
                <a:cs typeface="Arial" panose="020B0604020202020204" pitchFamily="34" charset="0"/>
              </a:defRPr>
            </a:lvl4pPr>
            <a:lvl5pPr>
              <a:defRPr>
                <a:latin typeface="Franklin Gothic Demi" panose="020B07030201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488257"/>
            <a:ext cx="2133600" cy="365125"/>
          </a:xfrm>
          <a:prstGeom prst="rect">
            <a:avLst/>
          </a:prstGeom>
        </p:spPr>
        <p:txBody>
          <a:bodyPr vert="horz" lIns="91430" tIns="45716" rIns="91430" bIns="45716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28CDE9-FF43-41EF-AF5A-1266BA32F200}" type="datetime1">
              <a:rPr lang="en-US" smtClean="0"/>
              <a:t>10/27/2016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492875"/>
            <a:ext cx="2895600" cy="365125"/>
          </a:xfrm>
          <a:prstGeom prst="rect">
            <a:avLst/>
          </a:prstGeom>
        </p:spPr>
        <p:txBody>
          <a:bodyPr vert="horz" lIns="91430" tIns="45716" rIns="91430" bIns="45716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/>
              <a:t>Confidential | Copyright 2013 TrendMicro Inc.</a:t>
            </a: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10400" y="6488256"/>
            <a:ext cx="2133600" cy="365125"/>
          </a:xfrm>
          <a:prstGeom prst="rect">
            <a:avLst/>
          </a:prstGeom>
        </p:spPr>
        <p:txBody>
          <a:bodyPr vert="horz" lIns="91430" tIns="45716" rIns="91430" bIns="45716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9B3599-9C19-4053-A837-F2EF9A2C053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71575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picture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47781" y="148357"/>
            <a:ext cx="8839201" cy="4091257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50981" y="4398432"/>
            <a:ext cx="8432799" cy="1186583"/>
          </a:xfrm>
          <a:prstGeom prst="rect">
            <a:avLst/>
          </a:prstGeom>
        </p:spPr>
        <p:txBody>
          <a:bodyPr anchor="b"/>
          <a:lstStyle>
            <a:lvl1pPr algn="ctr">
              <a:defRPr sz="4400">
                <a:latin typeface="Arial Rounded MT Bold" panose="020F070403050403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Subtitle 2"/>
          <p:cNvSpPr>
            <a:spLocks noGrp="1"/>
          </p:cNvSpPr>
          <p:nvPr>
            <p:ph type="subTitle" idx="1"/>
          </p:nvPr>
        </p:nvSpPr>
        <p:spPr>
          <a:xfrm>
            <a:off x="350981" y="5730668"/>
            <a:ext cx="8432799" cy="88382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  <a:latin typeface="Arial Rounded MT Bold" panose="020F070403050403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825" y="4203472"/>
            <a:ext cx="8951976" cy="429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8320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9455" y="365125"/>
            <a:ext cx="8432799" cy="752475"/>
          </a:xfrm>
          <a:prstGeom prst="rect">
            <a:avLst/>
          </a:prstGeom>
        </p:spPr>
        <p:txBody>
          <a:bodyPr/>
          <a:lstStyle>
            <a:lvl1pPr>
              <a:defRPr lang="en-US" dirty="0">
                <a:latin typeface="Arial Rounded MT Bold" panose="020F0704030504030204" pitchFamily="34" charset="0"/>
                <a:cs typeface="Arial" panose="020B0604020202020204" pitchFamily="34" charset="0"/>
              </a:defRPr>
            </a:lvl1pPr>
          </a:lstStyle>
          <a:p>
            <a:pPr lvl="0" algn="ctr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4945" y="1542473"/>
            <a:ext cx="8091055" cy="4886036"/>
          </a:xfrm>
          <a:prstGeom prst="rect">
            <a:avLst/>
          </a:prstGeom>
        </p:spPr>
        <p:txBody>
          <a:bodyPr/>
          <a:lstStyle>
            <a:lvl1pPr>
              <a:defRPr lang="en-US" smtClean="0">
                <a:latin typeface="Arial Rounded MT Bold" panose="020F0704030504030204" pitchFamily="34" charset="0"/>
                <a:cs typeface="Arial" panose="020B0604020202020204" pitchFamily="34" charset="0"/>
              </a:defRPr>
            </a:lvl1pPr>
            <a:lvl2pPr>
              <a:defRPr lang="en-US" smtClean="0">
                <a:latin typeface="Arial Rounded MT Bold" panose="020F0704030504030204" pitchFamily="34" charset="0"/>
                <a:cs typeface="Arial" panose="020B0604020202020204" pitchFamily="34" charset="0"/>
              </a:defRPr>
            </a:lvl2pPr>
            <a:lvl3pPr>
              <a:defRPr lang="en-US" smtClean="0">
                <a:latin typeface="Arial Rounded MT Bold" panose="020F0704030504030204" pitchFamily="34" charset="0"/>
                <a:cs typeface="Arial" panose="020B0604020202020204" pitchFamily="34" charset="0"/>
              </a:defRPr>
            </a:lvl3pPr>
            <a:lvl4pPr>
              <a:defRPr lang="en-US" smtClean="0">
                <a:latin typeface="Arial Rounded MT Bold" panose="020F0704030504030204" pitchFamily="34" charset="0"/>
                <a:cs typeface="Arial" panose="020B0604020202020204" pitchFamily="34" charset="0"/>
              </a:defRPr>
            </a:lvl4pPr>
            <a:lvl5pPr>
              <a:defRPr lang="en-US" dirty="0">
                <a:latin typeface="Arial Rounded MT Bold" panose="020F070403050403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25381" y="6484368"/>
            <a:ext cx="747814" cy="365125"/>
          </a:xfrm>
          <a:prstGeom prst="rect">
            <a:avLst/>
          </a:prstGeom>
        </p:spPr>
        <p:txBody>
          <a:bodyPr anchor="ctr"/>
          <a:lstStyle>
            <a:lvl1pPr algn="ctr">
              <a:defRPr sz="9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E10C3399-68A9-4EC1-8087-7DD92B548931}" type="datetime1">
              <a:rPr lang="en-US" smtClean="0"/>
              <a:t>10/27/2016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088920" y="6484368"/>
            <a:ext cx="2632364" cy="365125"/>
          </a:xfrm>
          <a:prstGeom prst="rect">
            <a:avLst/>
          </a:prstGeom>
        </p:spPr>
        <p:txBody>
          <a:bodyPr anchor="ctr"/>
          <a:lstStyle>
            <a:lvl1pPr algn="ctr">
              <a:defRPr sz="9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smtClean="0"/>
              <a:t>Confidential | Copyright 2013 TrendMicro Inc.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037009" y="6492826"/>
            <a:ext cx="1097690" cy="365125"/>
          </a:xfrm>
          <a:prstGeom prst="rect">
            <a:avLst/>
          </a:prstGeom>
        </p:spPr>
        <p:txBody>
          <a:bodyPr anchor="ctr"/>
          <a:lstStyle>
            <a:lvl1pPr algn="ctr">
              <a:defRPr sz="10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5CC94D1F-576A-4226-B844-BA3B0B5648A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Picture 9" descr="TM_Logo_4c_Only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0683" y="6288662"/>
            <a:ext cx="1124591" cy="443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9405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69455" y="365125"/>
            <a:ext cx="8432799" cy="752475"/>
          </a:xfrm>
          <a:prstGeom prst="rect">
            <a:avLst/>
          </a:prstGeom>
        </p:spPr>
        <p:txBody>
          <a:bodyPr/>
          <a:lstStyle>
            <a:lvl1pPr>
              <a:defRPr lang="en-US" dirty="0">
                <a:latin typeface="Arial Rounded MT Bold" panose="020F0704030504030204" pitchFamily="34" charset="0"/>
                <a:cs typeface="Arial" panose="020B0604020202020204" pitchFamily="34" charset="0"/>
              </a:defRPr>
            </a:lvl1pPr>
          </a:lstStyle>
          <a:p>
            <a:pPr lvl="0" algn="ctr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25381" y="6484368"/>
            <a:ext cx="747814" cy="365125"/>
          </a:xfrm>
          <a:prstGeom prst="rect">
            <a:avLst/>
          </a:prstGeom>
        </p:spPr>
        <p:txBody>
          <a:bodyPr anchor="ctr"/>
          <a:lstStyle>
            <a:lvl1pPr algn="ctr">
              <a:defRPr sz="9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E10C3399-68A9-4EC1-8087-7DD92B548931}" type="datetime1">
              <a:rPr lang="en-US" smtClean="0"/>
              <a:t>10/27/2016</a:t>
            </a:fld>
            <a:endParaRPr 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088920" y="6484368"/>
            <a:ext cx="2632364" cy="365125"/>
          </a:xfrm>
          <a:prstGeom prst="rect">
            <a:avLst/>
          </a:prstGeom>
        </p:spPr>
        <p:txBody>
          <a:bodyPr anchor="ctr"/>
          <a:lstStyle>
            <a:lvl1pPr algn="ctr">
              <a:defRPr sz="9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smtClean="0"/>
              <a:t>Confidential | Copyright 2013 TrendMicro Inc.</a:t>
            </a:r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037009" y="6492826"/>
            <a:ext cx="1097690" cy="365125"/>
          </a:xfrm>
          <a:prstGeom prst="rect">
            <a:avLst/>
          </a:prstGeom>
        </p:spPr>
        <p:txBody>
          <a:bodyPr anchor="ctr"/>
          <a:lstStyle>
            <a:lvl1pPr algn="ctr">
              <a:defRPr sz="10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5CC94D1F-576A-4226-B844-BA3B0B5648A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 descr="TM_Logo_4c_Only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0683" y="6288662"/>
            <a:ext cx="1124591" cy="443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5732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Long Text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69455" y="365125"/>
            <a:ext cx="8432799" cy="752475"/>
          </a:xfrm>
          <a:prstGeom prst="rect">
            <a:avLst/>
          </a:prstGeom>
        </p:spPr>
        <p:txBody>
          <a:bodyPr/>
          <a:lstStyle>
            <a:lvl1pPr algn="ctr">
              <a:defRPr sz="4400">
                <a:latin typeface="Arial Rounded MT Bold" panose="020F070403050403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544945" y="1542473"/>
            <a:ext cx="8091055" cy="4886036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latin typeface="Book Antiqua" panose="02040602050305030304" pitchFamily="18" charset="0"/>
                <a:cs typeface="Arial" panose="020B0604020202020204" pitchFamily="34" charset="0"/>
              </a:defRPr>
            </a:lvl1pPr>
            <a:lvl2pPr marL="457200" indent="0">
              <a:buFont typeface="Arial" panose="020B0604020202020204" pitchFamily="34" charset="0"/>
              <a:buNone/>
              <a:defRPr>
                <a:latin typeface="Franklin Gothic Demi" panose="020B0703020102020204" pitchFamily="34" charset="0"/>
                <a:cs typeface="Arial" panose="020B0604020202020204" pitchFamily="34" charset="0"/>
              </a:defRPr>
            </a:lvl2pPr>
            <a:lvl3pPr>
              <a:defRPr>
                <a:latin typeface="Franklin Gothic Demi" panose="020B0703020102020204" pitchFamily="34" charset="0"/>
                <a:cs typeface="Arial" panose="020B0604020202020204" pitchFamily="34" charset="0"/>
              </a:defRPr>
            </a:lvl3pPr>
            <a:lvl4pPr marL="1600200" indent="-228600">
              <a:buFont typeface="Arial" panose="020B0604020202020204" pitchFamily="34" charset="0"/>
              <a:buChar char="–"/>
              <a:defRPr>
                <a:latin typeface="Franklin Gothic Demi" panose="020B0703020102020204" pitchFamily="34" charset="0"/>
                <a:cs typeface="Arial" panose="020B0604020202020204" pitchFamily="34" charset="0"/>
              </a:defRPr>
            </a:lvl4pPr>
            <a:lvl5pPr>
              <a:defRPr>
                <a:latin typeface="Franklin Gothic Demi" panose="020B07030201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10"/>
          </p:nvPr>
        </p:nvSpPr>
        <p:spPr>
          <a:xfrm>
            <a:off x="25381" y="6484368"/>
            <a:ext cx="747814" cy="365125"/>
          </a:xfrm>
          <a:prstGeom prst="rect">
            <a:avLst/>
          </a:prstGeom>
        </p:spPr>
        <p:txBody>
          <a:bodyPr anchor="ctr"/>
          <a:lstStyle>
            <a:lvl1pPr algn="ctr">
              <a:defRPr sz="9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E10C3399-68A9-4EC1-8087-7DD92B548931}" type="datetime1">
              <a:rPr lang="en-US" smtClean="0"/>
              <a:t>10/27/2016</a:t>
            </a:fld>
            <a:endParaRPr lang="en-US" dirty="0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088920" y="6484368"/>
            <a:ext cx="2632364" cy="365125"/>
          </a:xfrm>
          <a:prstGeom prst="rect">
            <a:avLst/>
          </a:prstGeom>
        </p:spPr>
        <p:txBody>
          <a:bodyPr anchor="ctr"/>
          <a:lstStyle>
            <a:lvl1pPr algn="ctr">
              <a:defRPr sz="9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smtClean="0"/>
              <a:t>Confidential | Copyright 2013 TrendMicro Inc.</a:t>
            </a:r>
            <a:endParaRPr lang="en-US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037009" y="6492826"/>
            <a:ext cx="1097690" cy="365125"/>
          </a:xfrm>
          <a:prstGeom prst="rect">
            <a:avLst/>
          </a:prstGeom>
        </p:spPr>
        <p:txBody>
          <a:bodyPr anchor="ctr"/>
          <a:lstStyle>
            <a:lvl1pPr algn="ctr">
              <a:defRPr sz="10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5CC94D1F-576A-4226-B844-BA3B0B5648A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4" name="Picture 13" descr="TM_Logo_4c_Only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0683" y="6288662"/>
            <a:ext cx="1124591" cy="443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1795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d picture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376381" y="377284"/>
            <a:ext cx="8381999" cy="3036222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50981" y="3629892"/>
            <a:ext cx="8432799" cy="1283854"/>
          </a:xfrm>
          <a:prstGeom prst="rect">
            <a:avLst/>
          </a:prstGeom>
        </p:spPr>
        <p:txBody>
          <a:bodyPr anchor="b"/>
          <a:lstStyle>
            <a:lvl1pPr algn="ctr">
              <a:defRPr sz="4400">
                <a:latin typeface="Arial Rounded MT Bold" panose="020F070403050403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Subtitle 2"/>
          <p:cNvSpPr>
            <a:spLocks noGrp="1"/>
          </p:cNvSpPr>
          <p:nvPr>
            <p:ph type="subTitle" idx="1"/>
          </p:nvPr>
        </p:nvSpPr>
        <p:spPr>
          <a:xfrm>
            <a:off x="350981" y="4990270"/>
            <a:ext cx="8432799" cy="156777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  <a:latin typeface="Arial Rounded MT Bold" panose="020F070403050403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376380" y="377824"/>
            <a:ext cx="8381857" cy="3035681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icon to add picture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825" y="3379382"/>
            <a:ext cx="8951976" cy="429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9004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164587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522039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66" r:id="rId2"/>
    <p:sldLayoutId id="2147483672" r:id="rId3"/>
    <p:sldLayoutId id="2147483681" r:id="rId4"/>
    <p:sldLayoutId id="2147483678" r:id="rId5"/>
    <p:sldLayoutId id="2147483684" r:id="rId6"/>
    <p:sldLayoutId id="2147483685" r:id="rId7"/>
    <p:sldLayoutId id="2147483682" r:id="rId8"/>
    <p:sldLayoutId id="2147483667" r:id="rId9"/>
    <p:sldLayoutId id="2147483686" r:id="rId10"/>
    <p:sldLayoutId id="2147483676" r:id="rId11"/>
    <p:sldLayoutId id="2147483675" r:id="rId12"/>
    <p:sldLayoutId id="2147483674" r:id="rId13"/>
    <p:sldLayoutId id="2147483664" r:id="rId14"/>
    <p:sldLayoutId id="2147483665" r:id="rId15"/>
    <p:sldLayoutId id="2147483668" r:id="rId16"/>
    <p:sldLayoutId id="2147483669" r:id="rId17"/>
    <p:sldLayoutId id="2147483670" r:id="rId18"/>
    <p:sldLayoutId id="2147483671" r:id="rId19"/>
  </p:sldLayoutIdLst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2.emf"/><Relationship Id="rId4" Type="http://schemas.openxmlformats.org/officeDocument/2006/relationships/oleObject" Target="../embeddings/oleObject1.bin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21.emf"/><Relationship Id="rId4" Type="http://schemas.openxmlformats.org/officeDocument/2006/relationships/oleObject" Target="../embeddings/oleObject2.bin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.xml"/><Relationship Id="rId4" Type="http://schemas.microsoft.com/office/2007/relationships/hdphoto" Target="../media/hdphoto1.wdp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reverse.put.as/wp-content/uploads/2011/06/SyScan2012_StefanEsser_iOS_Kernel_Heap_Armageddon.pdf" TargetMode="Externa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30.wmf"/><Relationship Id="rId4" Type="http://schemas.openxmlformats.org/officeDocument/2006/relationships/oleObject" Target="../embeddings/oleObject3.bin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oleObject" Target="file:///D:\&#26700;&#38754;&#25991;&#20214;\&#26700;&#38754;\pacsec2016\exploit1-2.vsd\Drawing\~Page-1\&#26694;.18" TargetMode="External"/><Relationship Id="rId13" Type="http://schemas.openxmlformats.org/officeDocument/2006/relationships/oleObject" Target="file:///D:\&#26700;&#38754;&#25991;&#20214;\&#26700;&#38754;\pacsec2016\exploit1-2.vsd\Drawing\~Page-1\&#26694;.21" TargetMode="External"/><Relationship Id="rId3" Type="http://schemas.openxmlformats.org/officeDocument/2006/relationships/notesSlide" Target="../notesSlides/notesSlide44.xml"/><Relationship Id="rId7" Type="http://schemas.openxmlformats.org/officeDocument/2006/relationships/image" Target="../media/image32.emf"/><Relationship Id="rId12" Type="http://schemas.openxmlformats.org/officeDocument/2006/relationships/image" Target="../media/image34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4.vml"/><Relationship Id="rId6" Type="http://schemas.openxmlformats.org/officeDocument/2006/relationships/oleObject" Target="file:///D:\&#26700;&#38754;&#25991;&#20214;\&#26700;&#38754;\pacsec2016\exploit1-2.vsd\Drawing\~Page-1\&#26694;.3" TargetMode="External"/><Relationship Id="rId11" Type="http://schemas.openxmlformats.org/officeDocument/2006/relationships/oleObject" Target="file:///D:\&#26700;&#38754;&#25991;&#20214;\&#26700;&#38754;\pacsec2016\exploit1-2.vsd\Drawing\~Page-1\&#26694;.33" TargetMode="External"/><Relationship Id="rId5" Type="http://schemas.openxmlformats.org/officeDocument/2006/relationships/image" Target="../media/image31.emf"/><Relationship Id="rId15" Type="http://schemas.openxmlformats.org/officeDocument/2006/relationships/image" Target="../media/image37.png"/><Relationship Id="rId10" Type="http://schemas.openxmlformats.org/officeDocument/2006/relationships/image" Target="../media/image36.png"/><Relationship Id="rId4" Type="http://schemas.openxmlformats.org/officeDocument/2006/relationships/oleObject" Target="file:///D:\&#26700;&#38754;&#25991;&#20214;\&#26700;&#38754;\pacsec2016\exploit1-2.vsd\Drawing\~Page-1\&#26694;.27" TargetMode="External"/><Relationship Id="rId9" Type="http://schemas.openxmlformats.org/officeDocument/2006/relationships/image" Target="../media/image33.emf"/><Relationship Id="rId14" Type="http://schemas.openxmlformats.org/officeDocument/2006/relationships/image" Target="../media/image35.emf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github.com/SiverMoon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0" y="1154030"/>
            <a:ext cx="9144000" cy="1398772"/>
          </a:xfrm>
        </p:spPr>
        <p:txBody>
          <a:bodyPr/>
          <a:lstStyle/>
          <a:p>
            <a:pPr algn="ctr"/>
            <a:r>
              <a:rPr lang="en-US" altLang="zh-CN" sz="4000" b="1" dirty="0" smtClean="0">
                <a:solidFill>
                  <a:srgbClr val="620B11"/>
                </a:solidFill>
              </a:rPr>
              <a:t>Fuzzing and </a:t>
            </a:r>
            <a:r>
              <a:rPr lang="en-US" altLang="zh-CN" sz="4000" b="1" dirty="0">
                <a:solidFill>
                  <a:srgbClr val="620B11"/>
                </a:solidFill>
              </a:rPr>
              <a:t>E</a:t>
            </a:r>
            <a:r>
              <a:rPr lang="en-US" altLang="zh-CN" sz="4000" b="1" dirty="0" smtClean="0">
                <a:solidFill>
                  <a:srgbClr val="620B11"/>
                </a:solidFill>
              </a:rPr>
              <a:t>xploiting </a:t>
            </a:r>
            <a:r>
              <a:rPr lang="en-US" altLang="zh-CN" sz="4000" b="1" dirty="0">
                <a:solidFill>
                  <a:srgbClr val="620B11"/>
                </a:solidFill>
              </a:rPr>
              <a:t>OSX V</a:t>
            </a:r>
            <a:r>
              <a:rPr lang="en-US" altLang="zh-CN" sz="4000" b="1" dirty="0" smtClean="0">
                <a:solidFill>
                  <a:srgbClr val="620B11"/>
                </a:solidFill>
              </a:rPr>
              <a:t>ulnerabilities </a:t>
            </a:r>
            <a:r>
              <a:rPr lang="en-US" altLang="zh-CN" sz="4000" b="1" dirty="0">
                <a:solidFill>
                  <a:srgbClr val="620B11"/>
                </a:solidFill>
              </a:rPr>
              <a:t>for </a:t>
            </a:r>
            <a:r>
              <a:rPr lang="en-US" altLang="zh-CN" sz="4000" b="1" dirty="0" smtClean="0">
                <a:solidFill>
                  <a:srgbClr val="620B11"/>
                </a:solidFill>
              </a:rPr>
              <a:t>Fun </a:t>
            </a:r>
            <a:r>
              <a:rPr lang="en-US" altLang="zh-CN" sz="4000" b="1" dirty="0">
                <a:solidFill>
                  <a:srgbClr val="620B11"/>
                </a:solidFill>
              </a:rPr>
              <a:t>and </a:t>
            </a:r>
            <a:r>
              <a:rPr lang="en-US" altLang="zh-CN" sz="4000" b="1" dirty="0" smtClean="0">
                <a:solidFill>
                  <a:srgbClr val="620B11"/>
                </a:solidFill>
              </a:rPr>
              <a:t>Profit </a:t>
            </a:r>
            <a:endParaRPr lang="en-US" sz="4000" b="1" dirty="0">
              <a:solidFill>
                <a:srgbClr val="620B11"/>
              </a:solidFill>
            </a:endParaRPr>
          </a:p>
        </p:txBody>
      </p:sp>
      <p:sp>
        <p:nvSpPr>
          <p:cNvPr id="11" name="Subtitle 10"/>
          <p:cNvSpPr>
            <a:spLocks noGrp="1"/>
          </p:cNvSpPr>
          <p:nvPr>
            <p:ph type="subTitle" idx="1"/>
          </p:nvPr>
        </p:nvSpPr>
        <p:spPr>
          <a:xfrm>
            <a:off x="3799992" y="2858585"/>
            <a:ext cx="5344008" cy="1186288"/>
          </a:xfrm>
        </p:spPr>
        <p:txBody>
          <a:bodyPr anchor="ctr"/>
          <a:lstStyle/>
          <a:p>
            <a:pPr algn="r"/>
            <a:r>
              <a:rPr lang="en-US" altLang="zh-CN" dirty="0" smtClean="0">
                <a:solidFill>
                  <a:srgbClr val="620B11"/>
                </a:solidFill>
              </a:rPr>
              <a:t>Complementary</a:t>
            </a:r>
          </a:p>
          <a:p>
            <a:pPr algn="r"/>
            <a:r>
              <a:rPr lang="en-US" altLang="zh-CN" dirty="0" smtClean="0">
                <a:solidFill>
                  <a:srgbClr val="620B11"/>
                </a:solidFill>
              </a:rPr>
              <a:t>Active &amp; Passive Fuzzing</a:t>
            </a:r>
            <a:endParaRPr lang="zh-CN" altLang="en-US" dirty="0">
              <a:solidFill>
                <a:srgbClr val="620B1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8764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4769"/>
    </mc:Choice>
    <mc:Fallback xmlns="">
      <p:transition spd="slow" advTm="84769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1205626"/>
          </a:xfrm>
          <a:prstGeom prst="rect">
            <a:avLst/>
          </a:prstGeom>
          <a:solidFill>
            <a:srgbClr val="000000">
              <a:alpha val="85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olidFill>
                  <a:schemeClr val="bg1"/>
                </a:solidFill>
                <a:latin typeface="Century Gothic"/>
                <a:cs typeface="Century Gothic"/>
              </a:rPr>
              <a:t>What We Will Cover</a:t>
            </a:r>
            <a:endParaRPr lang="en-US" sz="4000" dirty="0">
              <a:solidFill>
                <a:schemeClr val="bg1"/>
              </a:solidFill>
              <a:latin typeface="Century Gothic"/>
              <a:cs typeface="Century Gothic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502920" y="1555511"/>
            <a:ext cx="8257309" cy="488603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800" kern="1200" smtClean="0">
                <a:solidFill>
                  <a:schemeClr val="tx1"/>
                </a:solidFill>
                <a:latin typeface="Arial Rounded MT Bold" panose="020F070403050403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400" kern="1200" smtClean="0">
                <a:solidFill>
                  <a:schemeClr val="tx1"/>
                </a:solidFill>
                <a:latin typeface="Arial Rounded MT Bold" panose="020F070403050403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000" kern="1200" smtClean="0">
                <a:solidFill>
                  <a:schemeClr val="tx1"/>
                </a:solidFill>
                <a:latin typeface="Arial Rounded MT Bold" panose="020F070403050403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800" kern="1200" smtClean="0">
                <a:solidFill>
                  <a:schemeClr val="tx1"/>
                </a:solidFill>
                <a:latin typeface="Arial Rounded MT Bold" panose="020F070403050403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Arial Rounded MT Bold" panose="020F070403050403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spcBef>
                <a:spcPct val="0"/>
              </a:spcBef>
            </a:pPr>
            <a:r>
              <a:rPr lang="en-US" altLang="zh-CN" sz="4400" dirty="0" smtClean="0">
                <a:ea typeface="+mj-ea"/>
              </a:rPr>
              <a:t> </a:t>
            </a:r>
            <a:r>
              <a:rPr lang="en-US" altLang="zh-CN" sz="4400" dirty="0" smtClean="0"/>
              <a:t>Comparing Approaches</a:t>
            </a:r>
          </a:p>
          <a:p>
            <a:pPr marL="571500" indent="-571500">
              <a:spcBef>
                <a:spcPct val="0"/>
              </a:spcBef>
            </a:pPr>
            <a:endParaRPr lang="en-US" altLang="zh-CN" sz="4400" dirty="0" smtClean="0">
              <a:ea typeface="+mj-ea"/>
            </a:endParaRPr>
          </a:p>
          <a:p>
            <a:pPr marL="571500" indent="-571500">
              <a:spcBef>
                <a:spcPct val="0"/>
              </a:spcBef>
            </a:pPr>
            <a:r>
              <a:rPr lang="en-US" altLang="zh-CN" sz="4400" dirty="0" smtClean="0"/>
              <a:t>Our Approach/Consideration</a:t>
            </a:r>
          </a:p>
          <a:p>
            <a:pPr marL="571500" indent="-571500">
              <a:spcBef>
                <a:spcPct val="0"/>
              </a:spcBef>
            </a:pPr>
            <a:endParaRPr lang="en-US" altLang="zh-CN" sz="4400" dirty="0" smtClean="0"/>
          </a:p>
          <a:p>
            <a:pPr marL="571500" indent="-571500">
              <a:spcBef>
                <a:spcPct val="0"/>
              </a:spcBef>
            </a:pPr>
            <a:r>
              <a:rPr lang="en-US" altLang="zh-CN" sz="4400" dirty="0" smtClean="0"/>
              <a:t>Implementation</a:t>
            </a:r>
          </a:p>
          <a:p>
            <a:pPr marL="571500" indent="-571500">
              <a:spcBef>
                <a:spcPct val="0"/>
              </a:spcBef>
            </a:pPr>
            <a:endParaRPr lang="en-US" altLang="zh-CN" sz="4400" dirty="0">
              <a:ea typeface="+mj-ea"/>
            </a:endParaRPr>
          </a:p>
          <a:p>
            <a:pPr marL="571500" indent="-571500">
              <a:spcBef>
                <a:spcPct val="0"/>
              </a:spcBef>
            </a:pPr>
            <a:r>
              <a:rPr lang="en-US" altLang="zh-CN" sz="4400" dirty="0" smtClean="0">
                <a:ea typeface="+mj-ea"/>
              </a:rPr>
              <a:t>Best Practice</a:t>
            </a:r>
          </a:p>
          <a:p>
            <a:pPr marL="0" indent="0">
              <a:spcBef>
                <a:spcPct val="0"/>
              </a:spcBef>
              <a:buFont typeface="Arial" panose="020B0604020202020204" pitchFamily="34" charset="0"/>
              <a:buNone/>
            </a:pPr>
            <a:endParaRPr lang="en-US" altLang="zh-CN" sz="4400" dirty="0">
              <a:solidFill>
                <a:srgbClr val="E5011D"/>
              </a:solidFill>
              <a:ea typeface="+mj-ea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4423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6348349"/>
              </p:ext>
            </p:extLst>
          </p:nvPr>
        </p:nvGraphicFramePr>
        <p:xfrm>
          <a:off x="0" y="1253850"/>
          <a:ext cx="9143999" cy="5604149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820013">
                  <a:extLst>
                    <a:ext uri="{9D8B030D-6E8A-4147-A177-3AD203B41FA5}">
                      <a16:colId xmlns="" xmlns:a16="http://schemas.microsoft.com/office/drawing/2014/main" val="4160695596"/>
                    </a:ext>
                  </a:extLst>
                </a:gridCol>
                <a:gridCol w="3173392">
                  <a:extLst>
                    <a:ext uri="{9D8B030D-6E8A-4147-A177-3AD203B41FA5}">
                      <a16:colId xmlns="" xmlns:a16="http://schemas.microsoft.com/office/drawing/2014/main" val="3145814925"/>
                    </a:ext>
                  </a:extLst>
                </a:gridCol>
                <a:gridCol w="3150594">
                  <a:extLst>
                    <a:ext uri="{9D8B030D-6E8A-4147-A177-3AD203B41FA5}">
                      <a16:colId xmlns="" xmlns:a16="http://schemas.microsoft.com/office/drawing/2014/main" val="2788340934"/>
                    </a:ext>
                  </a:extLst>
                </a:gridCol>
              </a:tblGrid>
              <a:tr h="642295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Methods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Disadvantage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Notes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975043239"/>
                  </a:ext>
                </a:extLst>
              </a:tr>
              <a:tr h="1118836">
                <a:tc rowSpan="3">
                  <a:txBody>
                    <a:bodyPr/>
                    <a:lstStyle/>
                    <a:p>
                      <a:endParaRPr lang="en-US" altLang="zh-CN" dirty="0" smtClean="0"/>
                    </a:p>
                    <a:p>
                      <a:r>
                        <a:rPr lang="en-US" altLang="zh-CN" sz="2400" b="1" dirty="0" smtClean="0"/>
                        <a:t>Traditional Fuzz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 smtClean="0"/>
                        <a:t>Choice the </a:t>
                      </a:r>
                      <a:r>
                        <a:rPr lang="en-US" altLang="zh-CN" sz="1600" dirty="0" err="1" smtClean="0"/>
                        <a:t>IOKit</a:t>
                      </a:r>
                      <a:r>
                        <a:rPr lang="en-US" altLang="zh-CN" sz="1600" dirty="0" smtClean="0"/>
                        <a:t> service name they want to test.</a:t>
                      </a:r>
                      <a:r>
                        <a:rPr lang="en-US" altLang="zh-CN" sz="1600" baseline="0" dirty="0" smtClean="0"/>
                        <a:t>  P</a:t>
                      </a:r>
                      <a:r>
                        <a:rPr lang="en-US" altLang="zh-CN" sz="1600" dirty="0" smtClean="0"/>
                        <a:t>our fuzzing data into the </a:t>
                      </a:r>
                      <a:r>
                        <a:rPr lang="en-US" altLang="zh-CN" sz="1600" dirty="0" err="1" smtClean="0"/>
                        <a:t>IOKit</a:t>
                      </a:r>
                      <a:r>
                        <a:rPr lang="en-US" altLang="zh-CN" sz="1600" dirty="0" smtClean="0"/>
                        <a:t> </a:t>
                      </a:r>
                      <a:r>
                        <a:rPr lang="en-US" altLang="zh-CN" sz="1600" dirty="0" err="1" smtClean="0"/>
                        <a:t>usermode</a:t>
                      </a:r>
                      <a:r>
                        <a:rPr lang="en-US" altLang="zh-CN" sz="1600" dirty="0" smtClean="0"/>
                        <a:t> API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 smtClean="0"/>
                        <a:t>(e.g.</a:t>
                      </a:r>
                      <a:r>
                        <a:rPr lang="en-US" altLang="zh-CN" sz="1600" baseline="0" dirty="0" smtClean="0"/>
                        <a:t> </a:t>
                      </a:r>
                      <a:r>
                        <a:rPr lang="en-US" altLang="zh-CN" sz="1600" dirty="0" err="1" smtClean="0"/>
                        <a:t>IOConnectCallMethod</a:t>
                      </a:r>
                      <a:r>
                        <a:rPr lang="en-US" altLang="zh-CN" sz="1600" dirty="0" smtClean="0"/>
                        <a:t>)</a:t>
                      </a:r>
                      <a:r>
                        <a:rPr lang="en-US" altLang="zh-CN" sz="2000" dirty="0" smtClean="0"/>
                        <a:t> </a:t>
                      </a:r>
                      <a:endParaRPr lang="en-US" altLang="zh-CN" sz="2400" dirty="0" smtClean="0"/>
                    </a:p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 smtClean="0"/>
                        <a:t>Call sequence dependency</a:t>
                      </a:r>
                    </a:p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i="1" u="none" dirty="0" err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AppleCamIn</a:t>
                      </a:r>
                      <a:r>
                        <a:rPr lang="en-US" altLang="zh-CN" sz="1600" i="1" u="none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(</a:t>
                      </a:r>
                      <a:r>
                        <a:rPr lang="en-US" altLang="zh-CN" sz="1600" i="1" u="none" dirty="0" err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OpenDevice</a:t>
                      </a:r>
                      <a:r>
                        <a:rPr lang="en-US" altLang="zh-CN" sz="1600" i="1" u="none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, </a:t>
                      </a:r>
                      <a:r>
                        <a:rPr lang="en-US" altLang="zh-CN" sz="1600" i="1" u="none" dirty="0" err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PowerOnCamera</a:t>
                      </a:r>
                      <a:r>
                        <a:rPr lang="en-US" altLang="zh-CN" sz="1600" i="1" u="none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776976895"/>
                  </a:ext>
                </a:extLst>
              </a:tr>
              <a:tr h="777604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 smtClean="0"/>
                        <a:t>Input data dependency</a:t>
                      </a:r>
                    </a:p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i="1" u="none" dirty="0" err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AppleHDAEngineInput</a:t>
                      </a:r>
                      <a:r>
                        <a:rPr lang="en-US" altLang="zh-CN" sz="1600" i="1" u="none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(input as user mode buffer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118069303"/>
                  </a:ext>
                </a:extLst>
              </a:tr>
              <a:tr h="1288033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 smtClean="0"/>
                        <a:t>Timing dependency</a:t>
                      </a:r>
                    </a:p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i="1" u="none" dirty="0" err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IOHDIXHDDriveOutKernel</a:t>
                      </a:r>
                      <a:r>
                        <a:rPr lang="en-US" altLang="zh-CN" sz="1600" i="1" u="none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( mount </a:t>
                      </a:r>
                      <a:r>
                        <a:rPr lang="en-US" altLang="zh-CN" sz="1600" i="1" u="none" dirty="0" err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dmg</a:t>
                      </a:r>
                      <a:r>
                        <a:rPr lang="en-US" altLang="zh-CN" sz="1600" i="1" u="none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204653935"/>
                  </a:ext>
                </a:extLst>
              </a:tr>
              <a:tr h="777604">
                <a:tc rowSpan="2">
                  <a:txBody>
                    <a:bodyPr/>
                    <a:lstStyle/>
                    <a:p>
                      <a:endParaRPr lang="en-US" altLang="zh-CN" dirty="0" smtClean="0"/>
                    </a:p>
                    <a:p>
                      <a:r>
                        <a:rPr lang="en-US" altLang="zh-CN" sz="2400" b="1" dirty="0" smtClean="0"/>
                        <a:t>Code Review</a:t>
                      </a:r>
                      <a:endParaRPr lang="zh-CN" alt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 smtClean="0"/>
                        <a:t>Un-scalable</a:t>
                      </a:r>
                    </a:p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i="1" u="none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Depend on Human experience</a:t>
                      </a:r>
                      <a:endParaRPr lang="zh-CN" altLang="en-US" sz="1600" i="1" u="none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320437029"/>
                  </a:ext>
                </a:extLst>
              </a:tr>
              <a:tr h="999777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dirty="0" smtClean="0"/>
                        <a:t>Cost effort for Reverse Engineering 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i="1" u="none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so many </a:t>
                      </a:r>
                      <a:r>
                        <a:rPr lang="en-US" altLang="zh-CN" sz="1600" i="1" u="none" dirty="0" err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IOKit</a:t>
                      </a:r>
                      <a:r>
                        <a:rPr lang="en-US" altLang="zh-CN" sz="1600" i="1" u="none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services and </a:t>
                      </a:r>
                      <a:r>
                        <a:rPr lang="en-US" altLang="zh-CN" sz="1600" i="1" u="none" dirty="0" err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userclient</a:t>
                      </a:r>
                      <a:r>
                        <a:rPr lang="en-US" altLang="zh-CN" sz="1600" i="1" u="none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.</a:t>
                      </a:r>
                    </a:p>
                    <a:p>
                      <a:endParaRPr lang="zh-CN" altLang="en-US" sz="1600" i="1" u="none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612454796"/>
                  </a:ext>
                </a:extLst>
              </a:tr>
            </a:tbl>
          </a:graphicData>
        </a:graphic>
      </p:graphicFrame>
      <p:sp>
        <p:nvSpPr>
          <p:cNvPr id="4" name="Rectangle 3"/>
          <p:cNvSpPr/>
          <p:nvPr/>
        </p:nvSpPr>
        <p:spPr>
          <a:xfrm>
            <a:off x="0" y="0"/>
            <a:ext cx="9144000" cy="1205626"/>
          </a:xfrm>
          <a:prstGeom prst="rect">
            <a:avLst/>
          </a:prstGeom>
          <a:solidFill>
            <a:srgbClr val="15A3D4">
              <a:alpha val="8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olidFill>
                  <a:schemeClr val="bg1"/>
                </a:solidFill>
                <a:latin typeface="Century Gothic"/>
                <a:cs typeface="Century Gothic"/>
              </a:rPr>
              <a:t>Comparing Other Approaches</a:t>
            </a:r>
            <a:endParaRPr lang="en-US" sz="4000" dirty="0">
              <a:solidFill>
                <a:schemeClr val="bg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464072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alphaModFix amt="62000"/>
          </a:blip>
          <a:srcRect r="9425" b="2374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0"/>
            <a:ext cx="9144000" cy="1205626"/>
          </a:xfrm>
          <a:prstGeom prst="rect">
            <a:avLst/>
          </a:prstGeom>
          <a:solidFill>
            <a:srgbClr val="15A3D4">
              <a:alpha val="8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olidFill>
                  <a:schemeClr val="bg1"/>
                </a:solidFill>
                <a:latin typeface="Century Gothic"/>
                <a:cs typeface="Century Gothic"/>
              </a:rPr>
              <a:t>Our </a:t>
            </a:r>
            <a:r>
              <a:rPr lang="en-US" sz="4000" dirty="0" err="1" smtClean="0">
                <a:solidFill>
                  <a:schemeClr val="bg1"/>
                </a:solidFill>
                <a:latin typeface="Century Gothic"/>
                <a:cs typeface="Century Gothic"/>
              </a:rPr>
              <a:t>Approach|Consideration</a:t>
            </a:r>
            <a:endParaRPr lang="en-US" sz="4000" dirty="0" smtClean="0">
              <a:solidFill>
                <a:schemeClr val="bg1"/>
              </a:solidFill>
              <a:latin typeface="Century Gothic"/>
              <a:cs typeface="Century Gothic"/>
            </a:endParaRPr>
          </a:p>
          <a:p>
            <a:pPr algn="ctr"/>
            <a:r>
              <a:rPr lang="en-US" sz="4000" dirty="0" smtClean="0">
                <a:solidFill>
                  <a:schemeClr val="bg1"/>
                </a:solidFill>
                <a:latin typeface="Century Gothic"/>
                <a:cs typeface="Century Gothic"/>
              </a:rPr>
              <a:t>Interception &amp; Poison</a:t>
            </a:r>
            <a:endParaRPr lang="en-US" sz="4000" dirty="0">
              <a:solidFill>
                <a:schemeClr val="bg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4289788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Are they similar</a:t>
            </a:r>
            <a:r>
              <a:rPr lang="en-US" dirty="0" smtClean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571009"/>
              </p:ext>
            </p:extLst>
          </p:nvPr>
        </p:nvGraphicFramePr>
        <p:xfrm>
          <a:off x="1066800" y="1481666"/>
          <a:ext cx="6096000" cy="29667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320800">
                  <a:extLst>
                    <a:ext uri="{9D8B030D-6E8A-4147-A177-3AD203B41FA5}">
                      <a16:colId xmlns="" xmlns:a16="http://schemas.microsoft.com/office/drawing/2014/main" val="2769093792"/>
                    </a:ext>
                  </a:extLst>
                </a:gridCol>
                <a:gridCol w="2590800">
                  <a:extLst>
                    <a:ext uri="{9D8B030D-6E8A-4147-A177-3AD203B41FA5}">
                      <a16:colId xmlns="" xmlns:a16="http://schemas.microsoft.com/office/drawing/2014/main" val="3230202123"/>
                    </a:ext>
                  </a:extLst>
                </a:gridCol>
                <a:gridCol w="2184400">
                  <a:extLst>
                    <a:ext uri="{9D8B030D-6E8A-4147-A177-3AD203B41FA5}">
                      <a16:colId xmlns="" xmlns:a16="http://schemas.microsoft.com/office/drawing/2014/main" val="29966089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/>
                        <a:t>Comparison</a:t>
                      </a:r>
                      <a:endParaRPr lang="zh-CN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/>
                        <a:t>River Dam</a:t>
                      </a:r>
                      <a:endParaRPr lang="zh-CN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/>
                        <a:t>Passive Fuzz</a:t>
                      </a:r>
                      <a:endParaRPr lang="zh-CN" altLang="en-US" dirty="0" smtClean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663817916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r>
                        <a:rPr lang="en-US" altLang="zh-CN" i="1" dirty="0" smtClean="0"/>
                        <a:t>Basic</a:t>
                      </a:r>
                    </a:p>
                    <a:p>
                      <a:r>
                        <a:rPr lang="en-US" altLang="zh-CN" i="1" dirty="0" smtClean="0"/>
                        <a:t>Function</a:t>
                      </a:r>
                      <a:endParaRPr lang="zh-CN" altLang="en-US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Stream intercept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Execution intercept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77136129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Up Stream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User mode data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03742850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Down Stream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Kernel</a:t>
                      </a:r>
                      <a:r>
                        <a:rPr lang="en-US" altLang="zh-CN" baseline="0" dirty="0" smtClean="0"/>
                        <a:t> mode data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824206112"/>
                  </a:ext>
                </a:extLst>
              </a:tr>
              <a:tr h="370840">
                <a:tc rowSpan="4">
                  <a:txBody>
                    <a:bodyPr/>
                    <a:lstStyle/>
                    <a:p>
                      <a:r>
                        <a:rPr lang="en-US" altLang="zh-CN" dirty="0" smtClean="0"/>
                        <a:t>Create</a:t>
                      </a:r>
                      <a:r>
                        <a:rPr lang="en-US" altLang="zh-CN" baseline="0" dirty="0" smtClean="0"/>
                        <a:t> Chaos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Poisoning upstream</a:t>
                      </a:r>
                      <a:r>
                        <a:rPr lang="en-US" altLang="zh-CN" baseline="0" dirty="0" smtClean="0"/>
                        <a:t> 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Fuzzing user data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70366768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Downstream</a:t>
                      </a:r>
                      <a:r>
                        <a:rPr lang="en-US" altLang="zh-CN" baseline="0" dirty="0" smtClean="0"/>
                        <a:t> fish die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Kernel crash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174575365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Track</a:t>
                      </a:r>
                      <a:r>
                        <a:rPr lang="en-US" altLang="zh-CN" baseline="0" dirty="0" smtClean="0"/>
                        <a:t> the poison’s origin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Reproduce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49386571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……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/>
                        <a:t>……</a:t>
                      </a:r>
                      <a:endParaRPr lang="zh-CN" altLang="en-US" dirty="0" smtClean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4274418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40667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07" r="5192" b="22736"/>
          <a:stretch/>
        </p:blipFill>
        <p:spPr>
          <a:xfrm>
            <a:off x="0" y="0"/>
            <a:ext cx="9144000" cy="686360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0"/>
            <a:ext cx="9144000" cy="1205626"/>
          </a:xfrm>
          <a:prstGeom prst="rect">
            <a:avLst/>
          </a:prstGeom>
          <a:solidFill>
            <a:srgbClr val="15A3D4">
              <a:alpha val="8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olidFill>
                  <a:schemeClr val="bg1"/>
                </a:solidFill>
                <a:latin typeface="Century Gothic"/>
                <a:cs typeface="Century Gothic"/>
              </a:rPr>
              <a:t>Just Like This </a:t>
            </a:r>
            <a:r>
              <a:rPr lang="is-IS" sz="4000" dirty="0" smtClean="0">
                <a:solidFill>
                  <a:schemeClr val="bg1"/>
                </a:solidFill>
                <a:latin typeface="Century Gothic"/>
                <a:cs typeface="Century Gothic"/>
              </a:rPr>
              <a:t>…</a:t>
            </a:r>
            <a:endParaRPr lang="en-US" sz="4000" dirty="0">
              <a:solidFill>
                <a:schemeClr val="bg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73246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77808386"/>
              </p:ext>
            </p:extLst>
          </p:nvPr>
        </p:nvGraphicFramePr>
        <p:xfrm>
          <a:off x="307473" y="857065"/>
          <a:ext cx="8555789" cy="60009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9" name="Visio" r:id="rId4" imgW="7270575" imgH="5099016" progId="Visio.Drawing.11">
                  <p:embed/>
                </p:oleObj>
              </mc:Choice>
              <mc:Fallback>
                <p:oleObj name="Visio" r:id="rId4" imgW="7270575" imgH="5099016" progId="Visio.Drawing.11">
                  <p:embed/>
                  <p:pic>
                    <p:nvPicPr>
                      <p:cNvPr id="5" name="对象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7473" y="857065"/>
                        <a:ext cx="8555789" cy="600093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/>
          <p:cNvSpPr/>
          <p:nvPr/>
        </p:nvSpPr>
        <p:spPr>
          <a:xfrm>
            <a:off x="0" y="0"/>
            <a:ext cx="9144000" cy="1205626"/>
          </a:xfrm>
          <a:prstGeom prst="rect">
            <a:avLst/>
          </a:prstGeom>
          <a:solidFill>
            <a:srgbClr val="15A3D4">
              <a:alpha val="8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4000" dirty="0" smtClean="0">
                <a:solidFill>
                  <a:schemeClr val="bg1"/>
                </a:solidFill>
                <a:latin typeface="Century Gothic"/>
                <a:cs typeface="Century Gothic"/>
              </a:rPr>
              <a:t>Implementation – Architecture Overview</a:t>
            </a:r>
            <a:endParaRPr lang="en-US" sz="4000" dirty="0">
              <a:solidFill>
                <a:schemeClr val="bg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027447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2101" y="1028700"/>
            <a:ext cx="8661400" cy="5308600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zh-CN" sz="2400" dirty="0" err="1" smtClean="0"/>
              <a:t>TargetAPI</a:t>
            </a:r>
            <a:r>
              <a:rPr lang="en-US" altLang="zh-CN" sz="2400" dirty="0" smtClean="0"/>
              <a:t>(</a:t>
            </a:r>
            <a:r>
              <a:rPr lang="en-US" altLang="zh-CN" sz="2400" dirty="0" err="1" smtClean="0"/>
              <a:t>params</a:t>
            </a:r>
            <a:r>
              <a:rPr lang="en-US" altLang="zh-CN" sz="2400" dirty="0" smtClean="0"/>
              <a:t>):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400" dirty="0" smtClean="0"/>
              <a:t>    //Call </a:t>
            </a:r>
            <a:r>
              <a:rPr lang="en-US" altLang="zh-CN" sz="2400" dirty="0" err="1" smtClean="0"/>
              <a:t>Original_TargetAPI</a:t>
            </a:r>
            <a:r>
              <a:rPr lang="en-US" altLang="zh-CN" sz="2400" dirty="0" smtClean="0"/>
              <a:t>(</a:t>
            </a:r>
            <a:r>
              <a:rPr lang="en-US" altLang="zh-CN" sz="2400" dirty="0" err="1" smtClean="0"/>
              <a:t>params</a:t>
            </a:r>
            <a:r>
              <a:rPr lang="en-US" altLang="zh-CN" sz="2400" dirty="0" smtClean="0"/>
              <a:t>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400" dirty="0"/>
              <a:t> </a:t>
            </a:r>
            <a:r>
              <a:rPr lang="en-US" altLang="zh-CN" sz="2400" dirty="0" smtClean="0"/>
              <a:t>   if (</a:t>
            </a:r>
            <a:r>
              <a:rPr lang="en-US" altLang="zh-CN" sz="2400" dirty="0" err="1" smtClean="0"/>
              <a:t>matchWhitelistParameter</a:t>
            </a:r>
            <a:r>
              <a:rPr lang="en-US" altLang="zh-CN" sz="2400" dirty="0" smtClean="0"/>
              <a:t>(</a:t>
            </a:r>
            <a:r>
              <a:rPr lang="en-US" altLang="zh-CN" sz="2400" dirty="0" err="1" smtClean="0"/>
              <a:t>params</a:t>
            </a:r>
            <a:r>
              <a:rPr lang="en-US" altLang="zh-CN" sz="2400" dirty="0" smtClean="0"/>
              <a:t>))  </a:t>
            </a:r>
            <a:r>
              <a:rPr lang="en-US" altLang="zh-CN" sz="2400" dirty="0" err="1" smtClean="0"/>
              <a:t>goto</a:t>
            </a:r>
            <a:r>
              <a:rPr lang="en-US" altLang="zh-CN" sz="2400" dirty="0" smtClean="0"/>
              <a:t> _exit();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400" dirty="0" smtClean="0"/>
              <a:t>    if !(</a:t>
            </a:r>
            <a:r>
              <a:rPr lang="en-US" altLang="zh-CN" sz="2400" dirty="0" err="1" smtClean="0"/>
              <a:t>matchStackFrame</a:t>
            </a:r>
            <a:r>
              <a:rPr lang="en-US" altLang="zh-CN" sz="2400" dirty="0" smtClean="0"/>
              <a:t>() &amp;&amp; </a:t>
            </a:r>
            <a:r>
              <a:rPr lang="en-US" altLang="zh-CN" sz="2400" dirty="0" err="1" smtClean="0"/>
              <a:t>matchBlacklistParameter</a:t>
            </a:r>
            <a:r>
              <a:rPr lang="en-US" altLang="zh-CN" sz="2400" dirty="0" smtClean="0"/>
              <a:t>(</a:t>
            </a:r>
            <a:r>
              <a:rPr lang="en-US" altLang="zh-CN" sz="2400" dirty="0" err="1" smtClean="0"/>
              <a:t>params</a:t>
            </a:r>
            <a:r>
              <a:rPr lang="en-US" altLang="zh-CN" sz="2400" dirty="0" smtClean="0"/>
              <a:t>))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400" dirty="0"/>
              <a:t>	</a:t>
            </a:r>
            <a:r>
              <a:rPr lang="en-US" altLang="zh-CN" sz="2400" dirty="0" err="1" smtClean="0"/>
              <a:t>goto</a:t>
            </a:r>
            <a:r>
              <a:rPr lang="en-US" altLang="zh-CN" sz="2400" dirty="0" smtClean="0"/>
              <a:t> _exit;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400" dirty="0"/>
              <a:t> </a:t>
            </a:r>
            <a:r>
              <a:rPr lang="en-US" altLang="zh-CN" sz="2400" dirty="0" smtClean="0"/>
              <a:t>   if (random()) </a:t>
            </a:r>
            <a:r>
              <a:rPr lang="en-US" altLang="zh-CN" sz="2400" dirty="0"/>
              <a:t>{record(</a:t>
            </a:r>
            <a:r>
              <a:rPr lang="en-US" altLang="zh-CN" sz="2400" dirty="0" err="1"/>
              <a:t>params</a:t>
            </a:r>
            <a:r>
              <a:rPr lang="en-US" altLang="zh-CN" sz="2400" dirty="0" smtClean="0"/>
              <a:t>); fuzz(</a:t>
            </a:r>
            <a:r>
              <a:rPr lang="en-US" altLang="zh-CN" sz="2400" dirty="0" err="1" smtClean="0"/>
              <a:t>params</a:t>
            </a:r>
            <a:r>
              <a:rPr lang="en-US" altLang="zh-CN" sz="2400" dirty="0"/>
              <a:t>);}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400" dirty="0" smtClean="0"/>
              <a:t>    </a:t>
            </a:r>
            <a:r>
              <a:rPr lang="en-US" altLang="zh-CN" sz="2400" dirty="0"/>
              <a:t>Call </a:t>
            </a:r>
            <a:r>
              <a:rPr lang="en-US" altLang="zh-CN" sz="2400" dirty="0" err="1"/>
              <a:t>Original_TargetAPI</a:t>
            </a:r>
            <a:r>
              <a:rPr lang="en-US" altLang="zh-CN" sz="2400" dirty="0"/>
              <a:t>(</a:t>
            </a:r>
            <a:r>
              <a:rPr lang="en-US" altLang="zh-CN" sz="2400" dirty="0" err="1"/>
              <a:t>params</a:t>
            </a:r>
            <a:r>
              <a:rPr lang="en-US" altLang="zh-CN" sz="2400" dirty="0" smtClean="0"/>
              <a:t>);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400" dirty="0"/>
              <a:t> </a:t>
            </a:r>
            <a:r>
              <a:rPr lang="en-US" altLang="zh-CN" sz="2400" dirty="0" smtClean="0"/>
              <a:t>   if (</a:t>
            </a:r>
            <a:r>
              <a:rPr lang="en-US" altLang="zh-CN" sz="2400" dirty="0" err="1" smtClean="0"/>
              <a:t>matchContext</a:t>
            </a:r>
            <a:r>
              <a:rPr lang="en-US" altLang="zh-CN" sz="2400" dirty="0" smtClean="0"/>
              <a:t>(</a:t>
            </a:r>
            <a:r>
              <a:rPr lang="en-US" altLang="zh-CN" sz="2400" dirty="0" err="1" smtClean="0"/>
              <a:t>params</a:t>
            </a:r>
            <a:r>
              <a:rPr lang="en-US" altLang="zh-CN" sz="2400" dirty="0" smtClean="0"/>
              <a:t>))  alert;</a:t>
            </a:r>
            <a:endParaRPr lang="en-US" altLang="zh-CN" sz="2400" dirty="0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205626"/>
          </a:xfrm>
          <a:prstGeom prst="rect">
            <a:avLst/>
          </a:prstGeom>
          <a:solidFill>
            <a:srgbClr val="15A3D4">
              <a:alpha val="8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4000" dirty="0" smtClean="0">
                <a:solidFill>
                  <a:schemeClr val="bg1"/>
                </a:solidFill>
                <a:latin typeface="Century Gothic"/>
                <a:cs typeface="Century Gothic"/>
              </a:rPr>
              <a:t>Implementation – Pseudo Code</a:t>
            </a:r>
            <a:endParaRPr lang="en-US" sz="4000" dirty="0">
              <a:solidFill>
                <a:schemeClr val="bg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363670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3" y="270931"/>
            <a:ext cx="9110137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6045" y="1521303"/>
            <a:ext cx="8257309" cy="4886036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sz="3200" dirty="0" smtClean="0"/>
              <a:t>Hooker</a:t>
            </a:r>
          </a:p>
          <a:p>
            <a:pPr lvl="1">
              <a:lnSpc>
                <a:spcPct val="150000"/>
              </a:lnSpc>
            </a:pPr>
            <a:r>
              <a:rPr lang="en-US" altLang="zh-CN" dirty="0" smtClean="0"/>
              <a:t>Directly accessible by user</a:t>
            </a:r>
          </a:p>
          <a:p>
            <a:pPr lvl="1">
              <a:lnSpc>
                <a:spcPct val="150000"/>
              </a:lnSpc>
            </a:pPr>
            <a:r>
              <a:rPr lang="en-US" altLang="zh-CN" dirty="0" smtClean="0"/>
              <a:t>One hook for many processes</a:t>
            </a:r>
          </a:p>
          <a:p>
            <a:pPr lvl="2">
              <a:lnSpc>
                <a:spcPct val="150000"/>
              </a:lnSpc>
            </a:pPr>
            <a:r>
              <a:rPr lang="en-US" altLang="zh-CN" dirty="0" smtClean="0"/>
              <a:t>Inline </a:t>
            </a:r>
            <a:r>
              <a:rPr lang="en-US" altLang="zh-CN" dirty="0"/>
              <a:t>hook in kernel mode. 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en-US" altLang="zh-CN" sz="3200" dirty="0" smtClean="0"/>
              <a:t>Tamper </a:t>
            </a:r>
          </a:p>
          <a:p>
            <a:pPr lvl="1">
              <a:lnSpc>
                <a:spcPct val="150000"/>
              </a:lnSpc>
            </a:pPr>
            <a:r>
              <a:rPr lang="en-US" altLang="zh-CN" dirty="0" smtClean="0"/>
              <a:t>Only fuzz buffer content accessible by user</a:t>
            </a:r>
          </a:p>
          <a:p>
            <a:pPr lvl="2">
              <a:lnSpc>
                <a:spcPct val="150000"/>
              </a:lnSpc>
            </a:pPr>
            <a:r>
              <a:rPr lang="en-US" altLang="zh-CN" dirty="0" smtClean="0"/>
              <a:t>e.g. </a:t>
            </a:r>
            <a:r>
              <a:rPr lang="en-US" altLang="zh-CN" dirty="0" err="1" smtClean="0"/>
              <a:t>Inband_input</a:t>
            </a:r>
            <a:r>
              <a:rPr lang="en-US" altLang="zh-CN" dirty="0"/>
              <a:t>, </a:t>
            </a:r>
            <a:r>
              <a:rPr lang="en-US" altLang="zh-CN" dirty="0" err="1"/>
              <a:t>scalar_input</a:t>
            </a:r>
            <a:r>
              <a:rPr lang="en-US" altLang="zh-CN" dirty="0"/>
              <a:t>, </a:t>
            </a:r>
            <a:r>
              <a:rPr lang="en-US" altLang="zh-CN" dirty="0" err="1" smtClean="0"/>
              <a:t>ool_input</a:t>
            </a:r>
            <a:endParaRPr lang="en-US" altLang="zh-CN" dirty="0" smtClean="0"/>
          </a:p>
          <a:p>
            <a:pPr lvl="2">
              <a:lnSpc>
                <a:spcPct val="150000"/>
              </a:lnSpc>
            </a:pPr>
            <a:r>
              <a:rPr lang="en-US" altLang="zh-CN" dirty="0" smtClean="0"/>
              <a:t>NOT </a:t>
            </a:r>
            <a:r>
              <a:rPr lang="en-US" altLang="zh-CN" dirty="0"/>
              <a:t>size</a:t>
            </a:r>
            <a:r>
              <a:rPr lang="en-US" altLang="zh-CN" dirty="0" smtClean="0"/>
              <a:t>! (bypass </a:t>
            </a:r>
            <a:r>
              <a:rPr lang="en-US" altLang="zh-CN" dirty="0" err="1" smtClean="0"/>
              <a:t>getTargetAndMethodForIndex</a:t>
            </a:r>
            <a:r>
              <a:rPr lang="en-US" altLang="zh-CN" dirty="0"/>
              <a:t> </a:t>
            </a:r>
            <a:r>
              <a:rPr lang="en-US" altLang="zh-CN" dirty="0" smtClean="0"/>
              <a:t>check)</a:t>
            </a:r>
            <a:endParaRPr lang="en-US" altLang="zh-CN" dirty="0"/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9144000" cy="1205626"/>
          </a:xfrm>
          <a:prstGeom prst="rect">
            <a:avLst/>
          </a:prstGeom>
          <a:solidFill>
            <a:srgbClr val="15A3D4">
              <a:alpha val="8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4000" dirty="0" smtClean="0">
                <a:solidFill>
                  <a:schemeClr val="bg1"/>
                </a:solidFill>
                <a:latin typeface="Century Gothic"/>
                <a:cs typeface="Century Gothic"/>
              </a:rPr>
              <a:t>Implementation – Hook &amp; Tamper</a:t>
            </a:r>
            <a:endParaRPr lang="en-US" sz="4000" dirty="0">
              <a:solidFill>
                <a:schemeClr val="bg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038415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4945" y="1542473"/>
            <a:ext cx="8257309" cy="4886036"/>
          </a:xfrm>
        </p:spPr>
        <p:txBody>
          <a:bodyPr/>
          <a:lstStyle/>
          <a:p>
            <a:pPr lvl="0"/>
            <a:r>
              <a:rPr lang="en-US" altLang="zh-CN" dirty="0"/>
              <a:t> </a:t>
            </a:r>
            <a:r>
              <a:rPr lang="en-US" altLang="zh-CN" dirty="0" smtClean="0"/>
              <a:t>(Driver interface)</a:t>
            </a:r>
            <a:r>
              <a:rPr lang="en-US" altLang="zh-CN" dirty="0" err="1" smtClean="0"/>
              <a:t>is_io_connect_method</a:t>
            </a:r>
            <a:endParaRPr lang="zh-CN" altLang="zh-CN" dirty="0"/>
          </a:p>
          <a:p>
            <a:pPr lvl="0"/>
            <a:r>
              <a:rPr lang="en-US" altLang="zh-CN" dirty="0"/>
              <a:t>(Driver interface)</a:t>
            </a:r>
            <a:r>
              <a:rPr lang="en-US" altLang="zh-CN" dirty="0" err="1" smtClean="0"/>
              <a:t>is_io_connect_async_method</a:t>
            </a:r>
            <a:endParaRPr lang="zh-CN" altLang="zh-CN" dirty="0"/>
          </a:p>
          <a:p>
            <a:pPr lvl="0"/>
            <a:r>
              <a:rPr lang="en-US" altLang="zh-CN" dirty="0" smtClean="0"/>
              <a:t>(Kernel)</a:t>
            </a:r>
            <a:r>
              <a:rPr lang="en-US" altLang="zh-CN" dirty="0" err="1" smtClean="0"/>
              <a:t>iokit_user_client_trap</a:t>
            </a:r>
            <a:endParaRPr lang="zh-CN" altLang="zh-CN" dirty="0"/>
          </a:p>
          <a:p>
            <a:pPr lvl="0"/>
            <a:r>
              <a:rPr lang="en-US" altLang="zh-CN" dirty="0" smtClean="0"/>
              <a:t>(Kernel)</a:t>
            </a:r>
            <a:r>
              <a:rPr lang="en-US" altLang="zh-CN" sz="2400" dirty="0" err="1" smtClean="0"/>
              <a:t>IOMemoryDescriptor</a:t>
            </a:r>
            <a:r>
              <a:rPr lang="en-US" altLang="zh-CN" sz="2400" dirty="0"/>
              <a:t>::</a:t>
            </a:r>
            <a:r>
              <a:rPr lang="en-US" altLang="zh-CN" sz="2400" dirty="0" err="1"/>
              <a:t>createMappingInTask</a:t>
            </a:r>
            <a:endParaRPr lang="zh-CN" altLang="zh-CN" dirty="0"/>
          </a:p>
          <a:p>
            <a:pPr lvl="0"/>
            <a:r>
              <a:rPr lang="en-US" altLang="zh-CN" dirty="0" smtClean="0"/>
              <a:t>(Mach </a:t>
            </a:r>
            <a:r>
              <a:rPr lang="en-US" altLang="zh-CN" dirty="0" err="1" smtClean="0"/>
              <a:t>Msg</a:t>
            </a:r>
            <a:r>
              <a:rPr lang="en-US" altLang="zh-CN" dirty="0" smtClean="0"/>
              <a:t>)</a:t>
            </a:r>
            <a:r>
              <a:rPr lang="en-US" altLang="zh-CN" dirty="0" err="1" smtClean="0"/>
              <a:t>ipc_kmsg_get</a:t>
            </a:r>
            <a:endParaRPr lang="zh-CN" altLang="zh-CN" dirty="0"/>
          </a:p>
          <a:p>
            <a:pPr lvl="0"/>
            <a:r>
              <a:rPr lang="en-US" altLang="zh-CN" dirty="0" smtClean="0"/>
              <a:t>(Mach </a:t>
            </a:r>
            <a:r>
              <a:rPr lang="en-US" altLang="zh-CN" dirty="0" err="1" smtClean="0"/>
              <a:t>Msg</a:t>
            </a:r>
            <a:r>
              <a:rPr lang="en-US" altLang="zh-CN" dirty="0" smtClean="0"/>
              <a:t>)</a:t>
            </a:r>
            <a:r>
              <a:rPr lang="en-US" altLang="zh-CN" dirty="0" err="1" smtClean="0"/>
              <a:t>ipc_kmsg_send</a:t>
            </a:r>
            <a:endParaRPr lang="zh-CN" altLang="zh-CN" dirty="0"/>
          </a:p>
          <a:p>
            <a:pPr lvl="0"/>
            <a:r>
              <a:rPr lang="en-US" altLang="zh-CN" dirty="0" smtClean="0"/>
              <a:t>(General IO)</a:t>
            </a:r>
            <a:r>
              <a:rPr lang="en-US" altLang="zh-CN" dirty="0" err="1" smtClean="0"/>
              <a:t>Copyio</a:t>
            </a:r>
            <a:endParaRPr lang="en-US" altLang="zh-CN" sz="3200" dirty="0" smtClean="0"/>
          </a:p>
          <a:p>
            <a:pPr lvl="0"/>
            <a:r>
              <a:rPr lang="en-US" altLang="zh-CN" sz="3200" dirty="0" smtClean="0"/>
              <a:t>…</a:t>
            </a:r>
            <a:endParaRPr lang="zh-CN" altLang="zh-CN" sz="3200" dirty="0"/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9144000" cy="1205626"/>
          </a:xfrm>
          <a:prstGeom prst="rect">
            <a:avLst/>
          </a:prstGeom>
          <a:solidFill>
            <a:srgbClr val="15A3D4">
              <a:alpha val="8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4000" dirty="0" smtClean="0">
                <a:solidFill>
                  <a:schemeClr val="bg1"/>
                </a:solidFill>
                <a:latin typeface="Century Gothic"/>
                <a:cs typeface="Century Gothic"/>
              </a:rPr>
              <a:t>Implementation – Hook Summary</a:t>
            </a:r>
            <a:endParaRPr lang="en-US" sz="4000" dirty="0">
              <a:solidFill>
                <a:schemeClr val="bg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452501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581" y="1324043"/>
            <a:ext cx="8774545" cy="4837337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0"/>
            <a:ext cx="9144000" cy="1205626"/>
          </a:xfrm>
          <a:prstGeom prst="rect">
            <a:avLst/>
          </a:prstGeom>
          <a:solidFill>
            <a:srgbClr val="15A3D4">
              <a:alpha val="8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4000" dirty="0" smtClean="0">
                <a:solidFill>
                  <a:schemeClr val="bg1"/>
                </a:solidFill>
                <a:latin typeface="Century Gothic"/>
                <a:cs typeface="Century Gothic"/>
              </a:rPr>
              <a:t>Implementation – </a:t>
            </a:r>
            <a:r>
              <a:rPr lang="en-AU" sz="2800" dirty="0" smtClean="0">
                <a:solidFill>
                  <a:schemeClr val="bg1"/>
                </a:solidFill>
                <a:latin typeface="Century Gothic"/>
                <a:cs typeface="Century Gothic"/>
              </a:rPr>
              <a:t>Hook Summary </a:t>
            </a:r>
            <a:r>
              <a:rPr lang="en-AU" sz="2800" dirty="0" err="1" smtClean="0">
                <a:solidFill>
                  <a:schemeClr val="bg1"/>
                </a:solidFill>
                <a:latin typeface="Century Gothic"/>
                <a:cs typeface="Century Gothic"/>
              </a:rPr>
              <a:t>Sinnpet</a:t>
            </a:r>
            <a:endParaRPr lang="en-US" sz="4000" dirty="0">
              <a:solidFill>
                <a:schemeClr val="bg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767372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1205626"/>
          </a:xfrm>
          <a:prstGeom prst="rect">
            <a:avLst/>
          </a:prstGeom>
          <a:solidFill>
            <a:srgbClr val="000000">
              <a:alpha val="85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olidFill>
                  <a:schemeClr val="bg1"/>
                </a:solidFill>
                <a:latin typeface="Century Gothic"/>
                <a:cs typeface="Century Gothic"/>
              </a:rPr>
              <a:t>What We Will Cover</a:t>
            </a:r>
            <a:endParaRPr lang="en-US" sz="4000" dirty="0">
              <a:solidFill>
                <a:schemeClr val="bg1"/>
              </a:solidFill>
              <a:latin typeface="Century Gothic"/>
              <a:cs typeface="Century Gothic"/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502920" y="1570751"/>
            <a:ext cx="8257309" cy="4886036"/>
          </a:xfrm>
        </p:spPr>
        <p:txBody>
          <a:bodyPr/>
          <a:lstStyle/>
          <a:p>
            <a:pPr marL="571500" indent="-571500">
              <a:spcBef>
                <a:spcPct val="0"/>
              </a:spcBef>
            </a:pPr>
            <a:r>
              <a:rPr lang="en-US" altLang="zh-CN" sz="4400" dirty="0">
                <a:solidFill>
                  <a:srgbClr val="E5011D"/>
                </a:solidFill>
                <a:ea typeface="+mj-ea"/>
              </a:rPr>
              <a:t> </a:t>
            </a:r>
            <a:r>
              <a:rPr lang="en-US" altLang="zh-CN" sz="4400" dirty="0">
                <a:solidFill>
                  <a:srgbClr val="E5011D"/>
                </a:solidFill>
              </a:rPr>
              <a:t>Who </a:t>
            </a:r>
            <a:r>
              <a:rPr lang="en-US" altLang="zh-CN" sz="4400" dirty="0" smtClean="0">
                <a:solidFill>
                  <a:srgbClr val="E5011D"/>
                </a:solidFill>
              </a:rPr>
              <a:t>We Are</a:t>
            </a:r>
          </a:p>
          <a:p>
            <a:pPr marL="571500" indent="-571500">
              <a:spcBef>
                <a:spcPct val="0"/>
              </a:spcBef>
            </a:pPr>
            <a:endParaRPr lang="zh-CN" altLang="zh-CN" sz="4400" dirty="0">
              <a:solidFill>
                <a:srgbClr val="E5011D"/>
              </a:solidFill>
              <a:ea typeface="+mj-ea"/>
            </a:endParaRPr>
          </a:p>
          <a:p>
            <a:pPr marL="571500" indent="-571500">
              <a:spcBef>
                <a:spcPct val="0"/>
              </a:spcBef>
            </a:pPr>
            <a:r>
              <a:rPr lang="en-US" altLang="zh-CN" sz="4400" dirty="0">
                <a:solidFill>
                  <a:srgbClr val="E5011D"/>
                </a:solidFill>
              </a:rPr>
              <a:t>Passive </a:t>
            </a:r>
            <a:r>
              <a:rPr lang="en-US" altLang="zh-CN" sz="4400" dirty="0" smtClean="0">
                <a:solidFill>
                  <a:srgbClr val="E5011D"/>
                </a:solidFill>
              </a:rPr>
              <a:t>Fuzzing Framework</a:t>
            </a:r>
          </a:p>
          <a:p>
            <a:pPr marL="571500" indent="-571500">
              <a:spcBef>
                <a:spcPct val="0"/>
              </a:spcBef>
            </a:pPr>
            <a:endParaRPr lang="en-US" altLang="zh-CN" sz="4400" dirty="0" smtClean="0">
              <a:solidFill>
                <a:srgbClr val="E5011D"/>
              </a:solidFill>
            </a:endParaRPr>
          </a:p>
          <a:p>
            <a:pPr marL="571500" indent="-571500">
              <a:spcBef>
                <a:spcPct val="0"/>
              </a:spcBef>
            </a:pPr>
            <a:r>
              <a:rPr lang="en-US" altLang="zh-CN" sz="4400" dirty="0">
                <a:solidFill>
                  <a:srgbClr val="E5011D"/>
                </a:solidFill>
              </a:rPr>
              <a:t>Exploit to Root</a:t>
            </a:r>
            <a:endParaRPr lang="en-US" altLang="zh-CN" sz="4400" dirty="0">
              <a:solidFill>
                <a:srgbClr val="E5011D"/>
              </a:solidFill>
              <a:ea typeface="+mj-ea"/>
            </a:endParaRPr>
          </a:p>
          <a:p>
            <a:pPr marL="0" indent="0">
              <a:spcBef>
                <a:spcPct val="0"/>
              </a:spcBef>
              <a:buNone/>
            </a:pPr>
            <a:endParaRPr lang="zh-CN" altLang="zh-CN" sz="4400" dirty="0">
              <a:solidFill>
                <a:srgbClr val="E5011D"/>
              </a:solidFill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036418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04" t="2657" r="23130" b="7641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0945" y="1478973"/>
            <a:ext cx="8257309" cy="4886036"/>
          </a:xfrm>
        </p:spPr>
        <p:txBody>
          <a:bodyPr/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zh-CN" dirty="0"/>
              <a:t>Keep fuzzing </a:t>
            </a:r>
            <a:r>
              <a:rPr lang="en-US" altLang="zh-CN" dirty="0" smtClean="0"/>
              <a:t>stable</a:t>
            </a:r>
          </a:p>
          <a:p>
            <a:pPr lvl="1">
              <a:lnSpc>
                <a:spcPct val="120000"/>
              </a:lnSpc>
            </a:pPr>
            <a:r>
              <a:rPr lang="en-US" altLang="zh-CN" dirty="0"/>
              <a:t>Get rid of noise </a:t>
            </a:r>
            <a:endParaRPr lang="en-US" altLang="zh-CN" dirty="0" smtClean="0"/>
          </a:p>
          <a:p>
            <a:pPr lvl="2">
              <a:lnSpc>
                <a:spcPct val="120000"/>
              </a:lnSpc>
              <a:buFont typeface="Courier New"/>
              <a:buChar char="o"/>
            </a:pPr>
            <a:r>
              <a:rPr lang="en-US" altLang="zh-CN" dirty="0" smtClean="0"/>
              <a:t>busy </a:t>
            </a:r>
            <a:r>
              <a:rPr lang="en-US" altLang="zh-CN" dirty="0"/>
              <a:t>call</a:t>
            </a:r>
            <a:r>
              <a:rPr lang="en-US" altLang="zh-CN" dirty="0" smtClean="0"/>
              <a:t>, black screen call, hung call,</a:t>
            </a:r>
          </a:p>
          <a:p>
            <a:pPr lvl="2">
              <a:lnSpc>
                <a:spcPct val="120000"/>
              </a:lnSpc>
              <a:buFont typeface="Courier New"/>
              <a:buChar char="o"/>
            </a:pPr>
            <a:r>
              <a:rPr lang="en-US" altLang="zh-CN" dirty="0" smtClean="0"/>
              <a:t> </a:t>
            </a:r>
            <a:r>
              <a:rPr lang="en-US" altLang="zh-CN" dirty="0"/>
              <a:t>reproduced </a:t>
            </a:r>
            <a:r>
              <a:rPr lang="en-US" altLang="zh-CN" dirty="0" smtClean="0"/>
              <a:t>crashes</a:t>
            </a:r>
          </a:p>
          <a:p>
            <a:pPr lvl="1">
              <a:lnSpc>
                <a:spcPct val="120000"/>
              </a:lnSpc>
            </a:pPr>
            <a:endParaRPr lang="zh-CN" altLang="zh-CN" dirty="0" smtClean="0">
              <a:solidFill>
                <a:schemeClr val="bg1"/>
              </a:solidFill>
            </a:endParaRPr>
          </a:p>
          <a:p>
            <a:pPr marL="0" lvl="0" indent="0">
              <a:lnSpc>
                <a:spcPct val="120000"/>
              </a:lnSpc>
              <a:buNone/>
            </a:pPr>
            <a:r>
              <a:rPr lang="en-US" altLang="zh-CN" dirty="0"/>
              <a:t>Hunt according to vulnerability context</a:t>
            </a:r>
            <a:endParaRPr lang="en-US" altLang="zh-CN" dirty="0" smtClean="0"/>
          </a:p>
          <a:p>
            <a:pPr lvl="1">
              <a:lnSpc>
                <a:spcPct val="120000"/>
              </a:lnSpc>
            </a:pPr>
            <a:r>
              <a:rPr lang="en-US" altLang="zh-CN" dirty="0" smtClean="0"/>
              <a:t>Kernel heap address leak</a:t>
            </a:r>
          </a:p>
          <a:p>
            <a:pPr lvl="1">
              <a:lnSpc>
                <a:spcPct val="120000"/>
              </a:lnSpc>
            </a:pPr>
            <a:r>
              <a:rPr lang="en-US" altLang="zh-CN" dirty="0" smtClean="0"/>
              <a:t>Map user data into kernel and read as buffer size</a:t>
            </a:r>
          </a:p>
          <a:p>
            <a:pPr lvl="1">
              <a:lnSpc>
                <a:spcPct val="120000"/>
              </a:lnSpc>
            </a:pPr>
            <a:r>
              <a:rPr lang="en-US" altLang="zh-CN" dirty="0" smtClean="0"/>
              <a:t>…</a:t>
            </a:r>
          </a:p>
          <a:p>
            <a:pPr lvl="1">
              <a:lnSpc>
                <a:spcPct val="120000"/>
              </a:lnSpc>
            </a:pPr>
            <a:endParaRPr lang="en-US" altLang="zh-CN" dirty="0" smtClean="0"/>
          </a:p>
          <a:p>
            <a:pPr lvl="1">
              <a:lnSpc>
                <a:spcPct val="120000"/>
              </a:lnSpc>
            </a:pPr>
            <a:endParaRPr lang="zh-CN" altLang="zh-CN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1205626"/>
          </a:xfrm>
          <a:prstGeom prst="rect">
            <a:avLst/>
          </a:prstGeom>
          <a:solidFill>
            <a:srgbClr val="15A3D4">
              <a:alpha val="8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4000" dirty="0" smtClean="0">
                <a:solidFill>
                  <a:schemeClr val="bg1"/>
                </a:solidFill>
                <a:latin typeface="Century Gothic"/>
                <a:cs typeface="Century Gothic"/>
              </a:rPr>
              <a:t>Implementation – </a:t>
            </a:r>
            <a:r>
              <a:rPr lang="en-US" altLang="zh-CN" sz="4000" dirty="0" smtClean="0">
                <a:solidFill>
                  <a:schemeClr val="bg1"/>
                </a:solidFill>
                <a:latin typeface="Century Gothic"/>
                <a:cs typeface="Century Gothic"/>
              </a:rPr>
              <a:t>Why Condition Checker</a:t>
            </a:r>
            <a:r>
              <a:rPr lang="zh-CN" altLang="en-US" sz="4000" dirty="0" smtClean="0">
                <a:solidFill>
                  <a:schemeClr val="bg1"/>
                </a:solidFill>
                <a:latin typeface="Century Gothic"/>
                <a:cs typeface="Century Gothic"/>
              </a:rPr>
              <a:t>？</a:t>
            </a:r>
            <a:endParaRPr lang="en-US" sz="4000" dirty="0">
              <a:solidFill>
                <a:schemeClr val="bg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475307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>
                <a:tint val="93000"/>
                <a:satMod val="150000"/>
                <a:shade val="98000"/>
                <a:lumMod val="102000"/>
              </a:schemeClr>
            </a:gs>
            <a:gs pos="50000">
              <a:schemeClr val="bg1">
                <a:tint val="98000"/>
                <a:satMod val="130000"/>
                <a:shade val="90000"/>
                <a:lumMod val="103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6345" y="1743364"/>
            <a:ext cx="8257309" cy="4886036"/>
          </a:xfrm>
        </p:spPr>
        <p:txBody>
          <a:bodyPr/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&amp;&amp;,  ||, *(wild match), white(black)</a:t>
            </a:r>
          </a:p>
          <a:p>
            <a:endParaRPr lang="en-US" altLang="zh-CN" dirty="0" smtClean="0">
              <a:solidFill>
                <a:schemeClr val="bg1"/>
              </a:solidFill>
            </a:endParaRPr>
          </a:p>
          <a:p>
            <a:pPr lvl="0"/>
            <a:r>
              <a:rPr lang="en-US" altLang="zh-CN" dirty="0" smtClean="0">
                <a:solidFill>
                  <a:schemeClr val="bg1"/>
                </a:solidFill>
              </a:rPr>
              <a:t>Process</a:t>
            </a:r>
          </a:p>
          <a:p>
            <a:pPr lvl="1"/>
            <a:r>
              <a:rPr lang="en-US" altLang="zh-CN" dirty="0" smtClean="0">
                <a:solidFill>
                  <a:schemeClr val="bg1"/>
                </a:solidFill>
              </a:rPr>
              <a:t>User id (root/Non-root)</a:t>
            </a:r>
          </a:p>
          <a:p>
            <a:pPr lvl="1"/>
            <a:r>
              <a:rPr lang="en-US" altLang="zh-CN" dirty="0" smtClean="0">
                <a:solidFill>
                  <a:schemeClr val="bg1"/>
                </a:solidFill>
              </a:rPr>
              <a:t>Process Name (e.g. Safari, RCE, sandbox-evasion)</a:t>
            </a:r>
            <a:endParaRPr lang="zh-CN" altLang="zh-CN" dirty="0">
              <a:solidFill>
                <a:schemeClr val="bg1"/>
              </a:solidFill>
            </a:endParaRPr>
          </a:p>
          <a:p>
            <a:pPr lvl="0"/>
            <a:r>
              <a:rPr lang="en-US" altLang="zh-CN" dirty="0" smtClean="0">
                <a:solidFill>
                  <a:schemeClr val="bg1"/>
                </a:solidFill>
              </a:rPr>
              <a:t>Module</a:t>
            </a:r>
          </a:p>
          <a:p>
            <a:pPr lvl="1"/>
            <a:r>
              <a:rPr lang="en-US" altLang="zh-CN" dirty="0" smtClean="0">
                <a:solidFill>
                  <a:schemeClr val="bg1"/>
                </a:solidFill>
              </a:rPr>
              <a:t>Module Name</a:t>
            </a:r>
          </a:p>
          <a:p>
            <a:pPr lvl="0"/>
            <a:r>
              <a:rPr lang="en-US" altLang="zh-CN" dirty="0" smtClean="0">
                <a:solidFill>
                  <a:schemeClr val="bg1"/>
                </a:solidFill>
              </a:rPr>
              <a:t>Function</a:t>
            </a:r>
            <a:endParaRPr lang="en-US" altLang="zh-CN" dirty="0">
              <a:solidFill>
                <a:schemeClr val="bg1"/>
              </a:solidFill>
            </a:endParaRPr>
          </a:p>
          <a:p>
            <a:pPr lvl="1"/>
            <a:r>
              <a:rPr lang="en-US" altLang="zh-CN" dirty="0" smtClean="0">
                <a:solidFill>
                  <a:schemeClr val="bg1"/>
                </a:solidFill>
              </a:rPr>
              <a:t>Symbol Name/Address</a:t>
            </a:r>
          </a:p>
          <a:p>
            <a:pPr lvl="1"/>
            <a:r>
              <a:rPr lang="en-US" altLang="zh-CN" dirty="0" smtClean="0">
                <a:solidFill>
                  <a:schemeClr val="bg1"/>
                </a:solidFill>
              </a:rPr>
              <a:t>Offset range</a:t>
            </a:r>
            <a:endParaRPr lang="zh-CN" altLang="zh-CN" dirty="0" smtClean="0">
              <a:solidFill>
                <a:schemeClr val="bg1"/>
              </a:solidFill>
            </a:endParaRPr>
          </a:p>
          <a:p>
            <a:pPr lvl="1"/>
            <a:endParaRPr lang="zh-CN" altLang="zh-CN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9144000" cy="1205626"/>
          </a:xfrm>
          <a:prstGeom prst="rect">
            <a:avLst/>
          </a:prstGeom>
          <a:solidFill>
            <a:srgbClr val="15A3D4">
              <a:alpha val="6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4000" dirty="0" smtClean="0">
                <a:solidFill>
                  <a:schemeClr val="bg1"/>
                </a:solidFill>
                <a:latin typeface="Century Gothic"/>
                <a:cs typeface="Century Gothic"/>
              </a:rPr>
              <a:t>Implementation – </a:t>
            </a:r>
            <a:r>
              <a:rPr lang="en-AU" altLang="zh-CN" sz="4000" dirty="0" smtClean="0">
                <a:solidFill>
                  <a:schemeClr val="bg1"/>
                </a:solidFill>
                <a:latin typeface="Century Gothic"/>
                <a:cs typeface="Century Gothic"/>
              </a:rPr>
              <a:t>Dimension of Condition 1/3</a:t>
            </a:r>
            <a:endParaRPr lang="en-US" sz="4000" dirty="0">
              <a:solidFill>
                <a:schemeClr val="bg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279026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4945" y="1117600"/>
            <a:ext cx="8257309" cy="4886036"/>
          </a:xfrm>
        </p:spPr>
        <p:txBody>
          <a:bodyPr/>
          <a:lstStyle/>
          <a:p>
            <a:pPr marL="0" lvl="0" indent="0">
              <a:buNone/>
            </a:pPr>
            <a:r>
              <a:rPr lang="en-US" altLang="zh-CN" sz="1400" dirty="0"/>
              <a:t>//</a:t>
            </a:r>
            <a:r>
              <a:rPr lang="en-US" altLang="zh-CN" sz="1400" dirty="0" err="1"/>
              <a:t>Config</a:t>
            </a:r>
            <a:r>
              <a:rPr lang="en-US" altLang="zh-CN" sz="1400" dirty="0"/>
              <a:t> for mac </a:t>
            </a:r>
            <a:r>
              <a:rPr lang="en-US" altLang="zh-CN" sz="1400" dirty="0" err="1"/>
              <a:t>prodetail_control_entry_t</a:t>
            </a:r>
            <a:r>
              <a:rPr lang="en-US" altLang="zh-CN" sz="1400" dirty="0"/>
              <a:t> </a:t>
            </a:r>
            <a:r>
              <a:rPr lang="en-US" altLang="zh-CN" sz="1400" b="1" dirty="0" err="1">
                <a:solidFill>
                  <a:schemeClr val="accent6"/>
                </a:solidFill>
              </a:rPr>
              <a:t>g_white_listing_detail_control</a:t>
            </a:r>
            <a:r>
              <a:rPr lang="en-US" altLang="zh-CN" sz="1400" dirty="0"/>
              <a:t>[] ={    // </a:t>
            </a:r>
            <a:r>
              <a:rPr lang="en-US" altLang="zh-CN" sz="1600" b="1" dirty="0" err="1"/>
              <a:t>procName,uid,driverBundleName</a:t>
            </a:r>
            <a:r>
              <a:rPr lang="en-US" altLang="zh-CN" sz="1600" b="1" dirty="0"/>
              <a:t>, </a:t>
            </a:r>
            <a:r>
              <a:rPr lang="en-US" altLang="zh-CN" sz="1600" b="1" dirty="0" err="1"/>
              <a:t>driverClassName</a:t>
            </a:r>
            <a:r>
              <a:rPr lang="en-US" altLang="zh-CN" sz="1600" b="1" dirty="0"/>
              <a:t>, </a:t>
            </a:r>
            <a:r>
              <a:rPr lang="en-US" altLang="zh-CN" sz="1600" b="1" dirty="0" err="1"/>
              <a:t>selFunctionNO</a:t>
            </a:r>
            <a:r>
              <a:rPr lang="en-US" altLang="zh-CN" sz="1600" b="1" dirty="0"/>
              <a:t>        </a:t>
            </a:r>
            <a:r>
              <a:rPr lang="en-US" altLang="zh-CN" sz="1400" dirty="0"/>
              <a:t>//"*",0,"*","*",</a:t>
            </a:r>
            <a:r>
              <a:rPr lang="en-US" altLang="zh-CN" sz="1400" dirty="0" err="1"/>
              <a:t>ANY_MATCH_INTEGER,#if</a:t>
            </a:r>
            <a:r>
              <a:rPr lang="en-US" altLang="zh-CN" sz="1400" dirty="0"/>
              <a:t> 0    //Reported or collected yet:    //{"*",PROCESS_UID_ANY_INTEGER,"*","AGPMClient",7312},    //{"*",PROCESS_UID_ANY_INTEGER,"*", "</a:t>
            </a:r>
            <a:r>
              <a:rPr lang="en-US" altLang="zh-CN" sz="1400" dirty="0" err="1"/>
              <a:t>nvDeviceTesla</a:t>
            </a:r>
            <a:r>
              <a:rPr lang="en-US" altLang="zh-CN" sz="1400" dirty="0"/>
              <a:t>", 5},    //{"*",PROCESS_UID_ANY_INTEGER,"*", "NV2DContextTesla", 17},    //{"*",PROCESS_UID_ANY_INTEGER,"*","IONVSurfaceTesla",10}, </a:t>
            </a:r>
            <a:r>
              <a:rPr lang="en-US" altLang="zh-CN" sz="1400" dirty="0" smtClean="0"/>
              <a:t>//{"*",PROCESS_UID_ANY_INTEGER,"*","IOHDIXHDDriveOutKernelUserClient",2},    {"*",PROCESS_UID_ANY_INTEGER,"*","IGAccelSharedUserClient",1},//crash-24    {"*",PROCESS_UID_ANY_INTEGER,"*","AccelSurface",16},//crash-23    {"*",PROCESS_UID_ANY_INTEGER,"*",OBJECT_CLASS_NAME_NO_FOUND,16},    {"*",PROCESS_UID_ANY_INTEGER,"*","HD",2},//crash-21    //"*",PROCESS_UID_ANY_INTEGER,"*","Accel",2,//crash-28    //"*",</a:t>
            </a:r>
            <a:r>
              <a:rPr lang="en-US" altLang="zh-CN" sz="1400" dirty="0"/>
              <a:t>PROCESS_UID_ANY_INTEGER,"*","IG",2,//crash-28    //"*",PROCESS_UID_ANY_INTEGER,"*","Con",2,//crash-28    "*",PROCESS_UID_ANY_INTEGER,"*","IGAccelSharedUserClient",0,//crash-29    "*",PROCESS_UID_ANY_INTEGER,"*","IOThunderboltFamilyUserClient",22,//crash-30    </a:t>
            </a:r>
            <a:r>
              <a:rPr lang="en-US" altLang="zh-CN" sz="1400" dirty="0" smtClean="0"/>
              <a:t>//"*",</a:t>
            </a:r>
            <a:r>
              <a:rPr lang="en-US" altLang="zh-CN" sz="1400" dirty="0"/>
              <a:t>PROCESS_UID_ANY_INTEGER,"*","IG",ANY_MATCH_INTEGER,    //"*",PROCESS_UID_ANY_INTEGER,"*","</a:t>
            </a:r>
            <a:r>
              <a:rPr lang="en-US" altLang="zh-CN" sz="1400" dirty="0" err="1"/>
              <a:t>Accel</a:t>
            </a:r>
            <a:r>
              <a:rPr lang="en-US" altLang="zh-CN" sz="1400" dirty="0"/>
              <a:t>",ANY_MATCH_INTEGER,    //"</a:t>
            </a:r>
            <a:r>
              <a:rPr lang="en-US" altLang="zh-CN" sz="1400" dirty="0" err="1"/>
              <a:t>vm</a:t>
            </a:r>
            <a:r>
              <a:rPr lang="en-US" altLang="zh-CN" sz="1400" dirty="0"/>
              <a:t>",PROCESS_UID_ANY_INTEGER,"*","*",ANY_MATCH_INTEGER,    //"*",PROCESS_UID_ANY_INTEGER,"*","</a:t>
            </a:r>
            <a:r>
              <a:rPr lang="en-US" altLang="zh-CN" sz="1400" dirty="0" err="1"/>
              <a:t>vm</a:t>
            </a:r>
            <a:r>
              <a:rPr lang="en-US" altLang="zh-CN" sz="1400" dirty="0"/>
              <a:t>",ANY_MATCH_INTEGER,    "</a:t>
            </a:r>
            <a:r>
              <a:rPr lang="en-US" altLang="zh-CN" sz="1400" dirty="0" err="1"/>
              <a:t>sandbox",PROCESS_UID_ANY_INTEGER</a:t>
            </a:r>
            <a:r>
              <a:rPr lang="en-US" altLang="zh-CN" sz="1400" dirty="0"/>
              <a:t>,"*","*",ANY_MATCH_INTEGER,    "</a:t>
            </a:r>
            <a:r>
              <a:rPr lang="en-US" altLang="zh-CN" sz="1400" dirty="0" err="1"/>
              <a:t>dog",PROCESS_UID_ANY_INTEGER</a:t>
            </a:r>
            <a:r>
              <a:rPr lang="en-US" altLang="zh-CN" sz="1400" dirty="0"/>
              <a:t>,"*","*",ANY_MATCH_INTEGER,    //{"</a:t>
            </a:r>
            <a:r>
              <a:rPr lang="en-US" altLang="zh-CN" sz="1400" dirty="0" err="1"/>
              <a:t>WindowServer</a:t>
            </a:r>
            <a:r>
              <a:rPr lang="en-US" altLang="zh-CN" sz="1400" dirty="0"/>
              <a:t>",PROCESS_UID_ANY_INTEGER,"*","AccelSurface",16},//crash-23    //"*",PROCESS_UID_ANY_INTEGER,"*","SMC",ANY_MATCH_INTEGER,    //"</a:t>
            </a:r>
            <a:r>
              <a:rPr lang="en-US" altLang="zh-CN" sz="1400" dirty="0" err="1"/>
              <a:t>windowserver</a:t>
            </a:r>
            <a:r>
              <a:rPr lang="en-US" altLang="zh-CN" sz="1400" dirty="0"/>
              <a:t>",PROCESS_UID_ANY_INTEGER,"*","*",ANY_MATCH_INTEGER,};</a:t>
            </a:r>
            <a:endParaRPr lang="zh-CN" altLang="zh-CN" sz="1400" dirty="0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205626"/>
          </a:xfrm>
          <a:prstGeom prst="rect">
            <a:avLst/>
          </a:prstGeom>
          <a:solidFill>
            <a:srgbClr val="15A3D4">
              <a:alpha val="8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4000" dirty="0" smtClean="0">
                <a:solidFill>
                  <a:schemeClr val="bg1"/>
                </a:solidFill>
                <a:latin typeface="Century Gothic"/>
                <a:cs typeface="Century Gothic"/>
              </a:rPr>
              <a:t>Implementation – </a:t>
            </a:r>
            <a:r>
              <a:rPr lang="en-US" altLang="zh-CN" sz="4000" dirty="0" smtClean="0">
                <a:solidFill>
                  <a:schemeClr val="bg1"/>
                </a:solidFill>
                <a:latin typeface="Century Gothic"/>
                <a:cs typeface="Century Gothic"/>
              </a:rPr>
              <a:t>White Listing Sample</a:t>
            </a:r>
            <a:endParaRPr lang="en-US" sz="4000" dirty="0">
              <a:solidFill>
                <a:schemeClr val="bg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86500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7532285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4945" y="1542473"/>
            <a:ext cx="8257309" cy="4886036"/>
          </a:xfrm>
        </p:spPr>
        <p:txBody>
          <a:bodyPr/>
          <a:lstStyle/>
          <a:p>
            <a:pPr lvl="0"/>
            <a:r>
              <a:rPr lang="en-US" altLang="zh-CN" dirty="0" smtClean="0">
                <a:solidFill>
                  <a:schemeClr val="bg1"/>
                </a:solidFill>
              </a:rPr>
              <a:t>Data</a:t>
            </a:r>
          </a:p>
          <a:p>
            <a:pPr lvl="1"/>
            <a:r>
              <a:rPr lang="en-US" altLang="zh-CN" dirty="0" err="1" smtClean="0">
                <a:solidFill>
                  <a:schemeClr val="bg1"/>
                </a:solidFill>
              </a:rPr>
              <a:t>is_address_RWX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lvl="1"/>
            <a:r>
              <a:rPr lang="en-US" altLang="zh-CN" dirty="0" smtClean="0">
                <a:solidFill>
                  <a:schemeClr val="bg1"/>
                </a:solidFill>
              </a:rPr>
              <a:t>Copy direction(in/out)</a:t>
            </a:r>
          </a:p>
          <a:p>
            <a:pPr lvl="1"/>
            <a:r>
              <a:rPr lang="en-US" altLang="zh-CN" dirty="0" smtClean="0">
                <a:solidFill>
                  <a:schemeClr val="bg1"/>
                </a:solidFill>
              </a:rPr>
              <a:t>Kernel or User space (SMAP noise)</a:t>
            </a:r>
          </a:p>
          <a:p>
            <a:pPr lvl="1"/>
            <a:endParaRPr lang="zh-CN" altLang="zh-CN" dirty="0">
              <a:solidFill>
                <a:schemeClr val="bg1"/>
              </a:solidFill>
            </a:endParaRPr>
          </a:p>
          <a:p>
            <a:pPr lvl="0"/>
            <a:r>
              <a:rPr lang="en-US" altLang="zh-CN" dirty="0" smtClean="0">
                <a:solidFill>
                  <a:schemeClr val="bg1"/>
                </a:solidFill>
              </a:rPr>
              <a:t>Call-Stack</a:t>
            </a:r>
          </a:p>
          <a:p>
            <a:pPr lvl="1"/>
            <a:r>
              <a:rPr lang="en-US" altLang="zh-CN" dirty="0" smtClean="0">
                <a:solidFill>
                  <a:schemeClr val="bg1"/>
                </a:solidFill>
              </a:rPr>
              <a:t>Function ret</a:t>
            </a:r>
          </a:p>
          <a:p>
            <a:pPr lvl="1"/>
            <a:r>
              <a:rPr lang="en-US" altLang="zh-CN" dirty="0" smtClean="0">
                <a:solidFill>
                  <a:schemeClr val="bg1"/>
                </a:solidFill>
              </a:rPr>
              <a:t>Stack Level (from bottom to top)</a:t>
            </a:r>
          </a:p>
          <a:p>
            <a:pPr lvl="1"/>
            <a:r>
              <a:rPr lang="en-US" altLang="zh-CN" dirty="0" smtClean="0">
                <a:solidFill>
                  <a:schemeClr val="bg1"/>
                </a:solidFill>
              </a:rPr>
              <a:t>Level range[,]</a:t>
            </a:r>
          </a:p>
          <a:p>
            <a:pPr lvl="1"/>
            <a:endParaRPr lang="en-US" altLang="zh-CN" dirty="0" smtClean="0">
              <a:solidFill>
                <a:schemeClr val="bg1"/>
              </a:solidFill>
            </a:endParaRPr>
          </a:p>
          <a:p>
            <a:pPr lvl="1"/>
            <a:endParaRPr lang="zh-CN" altLang="zh-CN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9144000" cy="1205626"/>
          </a:xfrm>
          <a:prstGeom prst="rect">
            <a:avLst/>
          </a:prstGeom>
          <a:solidFill>
            <a:srgbClr val="15A3D4">
              <a:alpha val="6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4000" dirty="0" smtClean="0">
                <a:solidFill>
                  <a:schemeClr val="bg1"/>
                </a:solidFill>
                <a:latin typeface="Century Gothic"/>
                <a:cs typeface="Century Gothic"/>
              </a:rPr>
              <a:t>Implementation – </a:t>
            </a:r>
            <a:r>
              <a:rPr lang="en-AU" altLang="zh-CN" sz="4000" dirty="0" smtClean="0">
                <a:solidFill>
                  <a:schemeClr val="bg1"/>
                </a:solidFill>
                <a:latin typeface="Century Gothic"/>
                <a:cs typeface="Century Gothic"/>
              </a:rPr>
              <a:t>Dimension of Condition 2/3</a:t>
            </a:r>
            <a:endParaRPr lang="en-US" sz="4000" dirty="0">
              <a:solidFill>
                <a:schemeClr val="bg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808717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4945" y="1542473"/>
            <a:ext cx="8257309" cy="4886036"/>
          </a:xfrm>
        </p:spPr>
        <p:txBody>
          <a:bodyPr/>
          <a:lstStyle/>
          <a:p>
            <a:pPr marL="0" lvl="0" indent="0">
              <a:buNone/>
            </a:pPr>
            <a:r>
              <a:rPr lang="en-US" altLang="zh-CN" sz="1400" dirty="0" err="1"/>
              <a:t>stack_match_item_t</a:t>
            </a:r>
            <a:r>
              <a:rPr lang="en-US" altLang="zh-CN" sz="1400" dirty="0"/>
              <a:t> </a:t>
            </a:r>
            <a:r>
              <a:rPr lang="en-US" altLang="zh-CN" sz="1400" dirty="0" err="1"/>
              <a:t>stack_matcher_for_copyio</a:t>
            </a:r>
            <a:r>
              <a:rPr lang="en-US" altLang="zh-CN" sz="1400" dirty="0" smtClean="0"/>
              <a:t>[]={</a:t>
            </a:r>
            <a:endParaRPr lang="en-US" altLang="zh-CN" sz="1400" dirty="0"/>
          </a:p>
          <a:p>
            <a:pPr marL="0" lvl="0" indent="0">
              <a:buNone/>
            </a:pPr>
            <a:r>
              <a:rPr lang="en-US" altLang="zh-CN" sz="1400" dirty="0" smtClean="0"/>
              <a:t>         //</a:t>
            </a:r>
            <a:r>
              <a:rPr lang="en-US" altLang="zh-CN" sz="1400" dirty="0"/>
              <a:t>If any item in list match, then match</a:t>
            </a:r>
          </a:p>
          <a:p>
            <a:pPr marL="0" lvl="0" indent="0">
              <a:buNone/>
            </a:pPr>
            <a:r>
              <a:rPr lang="en-US" altLang="zh-CN" sz="1400" dirty="0"/>
              <a:t>    //{</a:t>
            </a:r>
            <a:r>
              <a:rPr lang="en-US" altLang="zh-CN" sz="1400" dirty="0" err="1"/>
              <a:t>routineName</a:t>
            </a:r>
            <a:r>
              <a:rPr lang="en-US" altLang="zh-CN" sz="1400" dirty="0"/>
              <a:t>, </a:t>
            </a:r>
            <a:r>
              <a:rPr lang="en-US" altLang="zh-CN" sz="1800" b="1" dirty="0">
                <a:solidFill>
                  <a:srgbClr val="FF0000"/>
                </a:solidFill>
              </a:rPr>
              <a:t>cache</a:t>
            </a:r>
            <a:r>
              <a:rPr lang="en-US" altLang="zh-CN" sz="1400" dirty="0"/>
              <a:t>}, </a:t>
            </a:r>
            <a:r>
              <a:rPr lang="en-US" altLang="zh-CN" sz="1400" dirty="0" err="1"/>
              <a:t>routineAddress</a:t>
            </a:r>
            <a:r>
              <a:rPr lang="en-US" altLang="zh-CN" sz="1400" dirty="0"/>
              <a:t>, </a:t>
            </a:r>
            <a:r>
              <a:rPr lang="en-US" altLang="zh-CN" sz="1400" dirty="0" err="1"/>
              <a:t>offSetFrom</a:t>
            </a:r>
            <a:r>
              <a:rPr lang="en-US" altLang="zh-CN" sz="1400" dirty="0"/>
              <a:t>, </a:t>
            </a:r>
            <a:r>
              <a:rPr lang="en-US" altLang="zh-CN" sz="1400" dirty="0" err="1"/>
              <a:t>offsetTo</a:t>
            </a:r>
            <a:r>
              <a:rPr lang="en-US" altLang="zh-CN" sz="1400" dirty="0"/>
              <a:t>, </a:t>
            </a:r>
            <a:r>
              <a:rPr lang="en-US" altLang="zh-CN" sz="1400" dirty="0" err="1"/>
              <a:t>levelLow</a:t>
            </a:r>
            <a:r>
              <a:rPr lang="en-US" altLang="zh-CN" sz="1400" dirty="0"/>
              <a:t>, </a:t>
            </a:r>
            <a:r>
              <a:rPr lang="en-US" altLang="zh-CN" sz="1400" dirty="0" err="1"/>
              <a:t>levelHigh</a:t>
            </a:r>
            <a:endParaRPr lang="en-US" altLang="zh-CN" sz="1400" dirty="0"/>
          </a:p>
          <a:p>
            <a:pPr marL="0" lvl="0" indent="0">
              <a:buNone/>
            </a:pPr>
            <a:r>
              <a:rPr lang="en-US" altLang="zh-CN" sz="1400" dirty="0" smtClean="0"/>
              <a:t>     {{"_</a:t>
            </a:r>
            <a:r>
              <a:rPr lang="en-US" altLang="zh-CN" sz="1400" dirty="0"/>
              <a:t>shim_io_connect_method_scalarI_</a:t>
            </a:r>
            <a:r>
              <a:rPr lang="en-US" altLang="zh-CN" sz="1400" dirty="0" err="1"/>
              <a:t>scalarO</a:t>
            </a:r>
            <a:r>
              <a:rPr lang="en-US" altLang="zh-CN" sz="1400" dirty="0"/>
              <a:t>",STACK_ANY_INTEGER},STACK_ANY_INTEGER,0, 0xC120-0xB8B0, STACK_ALL_LEVEL_RANGE},</a:t>
            </a:r>
          </a:p>
          <a:p>
            <a:pPr marL="0" lvl="0" indent="0">
              <a:buNone/>
            </a:pPr>
            <a:r>
              <a:rPr lang="en-US" altLang="zh-CN" sz="1400" dirty="0"/>
              <a:t>    {{"_shim_io_connect_method_scalarI_</a:t>
            </a:r>
            <a:r>
              <a:rPr lang="en-US" altLang="zh-CN" sz="1400" dirty="0" err="1"/>
              <a:t>structureO</a:t>
            </a:r>
            <a:r>
              <a:rPr lang="en-US" altLang="zh-CN" sz="1400" dirty="0"/>
              <a:t>",STACK_ANY_INTEGER},STACK_ANY_INTEGER,0, 0xDB94-0xD5C0, STACK_ALL_LEVEL_RANGE},</a:t>
            </a:r>
          </a:p>
          <a:p>
            <a:pPr marL="0" lvl="0" indent="0">
              <a:buNone/>
            </a:pPr>
            <a:r>
              <a:rPr lang="en-US" altLang="zh-CN" sz="1400" dirty="0"/>
              <a:t>    {{"_shim_io_connect_method_scalarI_</a:t>
            </a:r>
            <a:r>
              <a:rPr lang="en-US" altLang="zh-CN" sz="1400" dirty="0" err="1"/>
              <a:t>structureI</a:t>
            </a:r>
            <a:r>
              <a:rPr lang="en-US" altLang="zh-CN" sz="1400" dirty="0"/>
              <a:t>",STACK_ANY_INTEGER},STACK_ANY_INTEGER,0, 0xEA97-0xE490, STACK_ALL_LEVEL_RANGE},</a:t>
            </a:r>
          </a:p>
          <a:p>
            <a:pPr marL="0" lvl="0" indent="0">
              <a:buNone/>
            </a:pPr>
            <a:r>
              <a:rPr lang="en-US" altLang="zh-CN" sz="1400" dirty="0"/>
              <a:t>    {{"_shim_io_connect_method_structureI_structureO",STACK_ANY_INTEGER},STACK_ANY_INTEGER,0, 0xF588-0xF270, STACK_ALL_LEVEL_RANGE</a:t>
            </a:r>
            <a:r>
              <a:rPr lang="en-US" altLang="zh-CN" sz="1400" dirty="0" smtClean="0"/>
              <a:t>},</a:t>
            </a:r>
          </a:p>
          <a:p>
            <a:pPr marL="0" lvl="0" indent="0">
              <a:buNone/>
            </a:pPr>
            <a:r>
              <a:rPr lang="en-US" altLang="zh-CN" sz="1400" dirty="0" smtClean="0"/>
              <a:t>    </a:t>
            </a:r>
            <a:endParaRPr lang="en-US" altLang="zh-CN" sz="1400" dirty="0"/>
          </a:p>
          <a:p>
            <a:pPr marL="0" lvl="0" indent="0">
              <a:buNone/>
            </a:pPr>
            <a:r>
              <a:rPr lang="en-US" altLang="zh-CN" sz="1400" dirty="0" smtClean="0"/>
              <a:t>{{"_</a:t>
            </a:r>
            <a:r>
              <a:rPr lang="en-US" altLang="zh-CN" sz="1400" dirty="0" err="1"/>
              <a:t>is_io_connect_method",STACK_ANY_INTEGER</a:t>
            </a:r>
            <a:r>
              <a:rPr lang="en-US" altLang="zh-CN" sz="1400" dirty="0"/>
              <a:t>},STACK_ANY_INTEGER,0, 0xb2a9-0xaf10,STACK_ALL_LEVEL_RANGE},</a:t>
            </a:r>
          </a:p>
          <a:p>
            <a:pPr marL="0" lvl="0" indent="0">
              <a:buNone/>
            </a:pPr>
            <a:r>
              <a:rPr lang="en-US" altLang="zh-CN" sz="1400" dirty="0"/>
              <a:t>	}</a:t>
            </a:r>
            <a:endParaRPr lang="zh-CN" altLang="zh-CN" sz="1400" dirty="0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205626"/>
          </a:xfrm>
          <a:prstGeom prst="rect">
            <a:avLst/>
          </a:prstGeom>
          <a:solidFill>
            <a:srgbClr val="15A3D4">
              <a:alpha val="8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4000" dirty="0" smtClean="0">
                <a:solidFill>
                  <a:schemeClr val="bg1"/>
                </a:solidFill>
                <a:latin typeface="Century Gothic"/>
                <a:cs typeface="Century Gothic"/>
              </a:rPr>
              <a:t>Implementation – </a:t>
            </a:r>
            <a:r>
              <a:rPr lang="en-US" altLang="zh-CN" sz="4000" dirty="0" smtClean="0">
                <a:solidFill>
                  <a:schemeClr val="bg1"/>
                </a:solidFill>
                <a:latin typeface="Century Gothic"/>
                <a:cs typeface="Century Gothic"/>
              </a:rPr>
              <a:t>Stack Frame Sample</a:t>
            </a:r>
            <a:endParaRPr lang="en-US" sz="4000" dirty="0">
              <a:solidFill>
                <a:schemeClr val="bg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364113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Dimension of condition 3/3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4945" y="1542473"/>
            <a:ext cx="8257309" cy="4886036"/>
          </a:xfrm>
        </p:spPr>
        <p:txBody>
          <a:bodyPr/>
          <a:lstStyle/>
          <a:p>
            <a:pPr lvl="0"/>
            <a:r>
              <a:rPr lang="en-US" altLang="zh-CN" dirty="0" err="1" smtClean="0">
                <a:solidFill>
                  <a:schemeClr val="bg1"/>
                </a:solidFill>
              </a:rPr>
              <a:t>Misc</a:t>
            </a:r>
            <a:endParaRPr lang="en-US" altLang="zh-CN" dirty="0">
              <a:solidFill>
                <a:schemeClr val="bg1"/>
              </a:solidFill>
            </a:endParaRPr>
          </a:p>
          <a:p>
            <a:pPr lvl="1"/>
            <a:r>
              <a:rPr lang="en-US" altLang="zh-CN" dirty="0" err="1" smtClean="0">
                <a:solidFill>
                  <a:schemeClr val="bg1"/>
                </a:solidFill>
              </a:rPr>
              <a:t>Mach_msg</a:t>
            </a:r>
            <a:r>
              <a:rPr lang="en-US" altLang="zh-CN" dirty="0" smtClean="0">
                <a:solidFill>
                  <a:schemeClr val="bg1"/>
                </a:solidFill>
              </a:rPr>
              <a:t> </a:t>
            </a:r>
          </a:p>
          <a:p>
            <a:pPr lvl="2"/>
            <a:r>
              <a:rPr lang="en-US" altLang="zh-CN" sz="1600" dirty="0" err="1" smtClean="0">
                <a:solidFill>
                  <a:schemeClr val="bg1"/>
                </a:solidFill>
              </a:rPr>
              <a:t>msg</a:t>
            </a:r>
            <a:r>
              <a:rPr lang="en-US" altLang="zh-CN" sz="1600" dirty="0" smtClean="0">
                <a:solidFill>
                  <a:schemeClr val="bg1"/>
                </a:solidFill>
              </a:rPr>
              <a:t> subsystem id…</a:t>
            </a:r>
            <a:endParaRPr lang="en-US" altLang="zh-CN" dirty="0">
              <a:solidFill>
                <a:schemeClr val="bg1"/>
              </a:solidFill>
            </a:endParaRPr>
          </a:p>
          <a:p>
            <a:pPr lvl="1"/>
            <a:r>
              <a:rPr lang="en-US" altLang="zh-CN" dirty="0" err="1" smtClean="0">
                <a:solidFill>
                  <a:schemeClr val="bg1"/>
                </a:solidFill>
              </a:rPr>
              <a:t>Userclient</a:t>
            </a:r>
            <a:r>
              <a:rPr lang="en-US" altLang="zh-CN" dirty="0" smtClean="0">
                <a:solidFill>
                  <a:schemeClr val="bg1"/>
                </a:solidFill>
              </a:rPr>
              <a:t> 	</a:t>
            </a:r>
          </a:p>
          <a:p>
            <a:pPr lvl="2"/>
            <a:r>
              <a:rPr lang="en-US" altLang="zh-CN" dirty="0" err="1" smtClean="0">
                <a:solidFill>
                  <a:schemeClr val="bg1"/>
                </a:solidFill>
              </a:rPr>
              <a:t>serviceName,ClassName,selector</a:t>
            </a:r>
            <a:r>
              <a:rPr lang="en-US" altLang="zh-CN" dirty="0" smtClean="0">
                <a:solidFill>
                  <a:schemeClr val="bg1"/>
                </a:solidFill>
              </a:rPr>
              <a:t>…</a:t>
            </a:r>
            <a:endParaRPr lang="en-US" altLang="zh-CN" dirty="0">
              <a:solidFill>
                <a:schemeClr val="bg1"/>
              </a:solidFill>
            </a:endParaRPr>
          </a:p>
          <a:p>
            <a:pPr lvl="1"/>
            <a:endParaRPr lang="en-US" altLang="zh-CN" dirty="0" smtClean="0">
              <a:solidFill>
                <a:schemeClr val="bg1"/>
              </a:solidFill>
            </a:endParaRPr>
          </a:p>
          <a:p>
            <a:pPr lvl="1"/>
            <a:endParaRPr lang="zh-CN" altLang="zh-C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5112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4945" y="1542473"/>
            <a:ext cx="8257309" cy="4886036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zh-CN" sz="1800" b="1" dirty="0" err="1"/>
              <a:t>detail_control_entry_t</a:t>
            </a:r>
            <a:r>
              <a:rPr lang="en-US" altLang="zh-CN" sz="1400" dirty="0"/>
              <a:t> </a:t>
            </a:r>
            <a:r>
              <a:rPr lang="en-US" altLang="zh-CN" sz="1400" dirty="0" err="1"/>
              <a:t>g_white_listing_detail_control</a:t>
            </a:r>
            <a:r>
              <a:rPr lang="en-US" altLang="zh-CN" sz="1400" dirty="0"/>
              <a:t>[] </a:t>
            </a:r>
            <a:r>
              <a:rPr lang="en-US" altLang="zh-CN" sz="1400" dirty="0" smtClean="0"/>
              <a:t>={</a:t>
            </a:r>
            <a:endParaRPr lang="en-US" altLang="zh-CN" sz="1400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400" dirty="0"/>
              <a:t>    // </a:t>
            </a:r>
            <a:r>
              <a:rPr lang="en-US" altLang="zh-CN" sz="1400" dirty="0" err="1"/>
              <a:t>procName,uid,driverBundleName</a:t>
            </a:r>
            <a:r>
              <a:rPr lang="en-US" altLang="zh-CN" sz="1400" dirty="0"/>
              <a:t>, </a:t>
            </a:r>
            <a:r>
              <a:rPr lang="en-US" altLang="zh-CN" sz="1400" dirty="0" err="1"/>
              <a:t>driverClassName</a:t>
            </a:r>
            <a:r>
              <a:rPr lang="en-US" altLang="zh-CN" sz="1400" dirty="0"/>
              <a:t>, </a:t>
            </a:r>
            <a:r>
              <a:rPr lang="en-US" altLang="zh-CN" sz="1400" dirty="0" err="1"/>
              <a:t>selFunctionNO</a:t>
            </a:r>
            <a:endParaRPr lang="en-US" altLang="zh-CN" sz="1400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400" dirty="0" smtClean="0"/>
              <a:t>//{"*",</a:t>
            </a:r>
            <a:r>
              <a:rPr lang="en-US" altLang="zh-CN" sz="1400" dirty="0"/>
              <a:t>PROCESS_UID_ANY_INTEGER,"*","AGPMClient",7312</a:t>
            </a:r>
            <a:r>
              <a:rPr lang="en-US" altLang="zh-CN" sz="1400" dirty="0" smtClean="0"/>
              <a:t>},,</a:t>
            </a:r>
            <a:endParaRPr lang="en-US" altLang="zh-CN" sz="1400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400" dirty="0"/>
              <a:t>    {"*",PROCESS_UID_ANY_INTEGER,"*","IGAccelSharedUserClient",1},//crash-24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400" dirty="0" smtClean="0"/>
              <a:t>    </a:t>
            </a:r>
            <a:r>
              <a:rPr lang="en-US" altLang="zh-CN" sz="1400" dirty="0"/>
              <a:t>{"*",PROCESS_UID_ANY_INTEGER,"*","AccelSurface",16},//crash-23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400" dirty="0"/>
              <a:t>    {"*",PROCESS_UID_ANY_INTEGER,"*",OBJECT_CLASS_NAME_NO_FOUND,16},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400" dirty="0"/>
              <a:t>    {"*",PROCESS_UID_ANY_INTEGER,"*","HD",2},//crash-21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400" dirty="0"/>
              <a:t>    {"*",PROCESS_UID_ANY_INTEGER,"*","IX",2},//crash-21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400" dirty="0"/>
              <a:t>    "*",PROCESS_UID_ANY_INTEGER,"*","AGPM",7312,//crash-11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400" dirty="0"/>
              <a:t>    "*",PROCESS_UID_ANY_INTEGER,"*","IGAccelGLContext",2,//crash-28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205626"/>
          </a:xfrm>
          <a:prstGeom prst="rect">
            <a:avLst/>
          </a:prstGeom>
          <a:solidFill>
            <a:srgbClr val="15A3D4">
              <a:alpha val="8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4000" dirty="0" smtClean="0">
                <a:solidFill>
                  <a:schemeClr val="bg1"/>
                </a:solidFill>
                <a:latin typeface="Century Gothic"/>
                <a:cs typeface="Century Gothic"/>
              </a:rPr>
              <a:t>Implementation – </a:t>
            </a:r>
            <a:r>
              <a:rPr lang="en-US" altLang="zh-CN" sz="4000" dirty="0" err="1" smtClean="0">
                <a:solidFill>
                  <a:schemeClr val="bg1"/>
                </a:solidFill>
                <a:latin typeface="Century Gothic"/>
                <a:cs typeface="Century Gothic"/>
              </a:rPr>
              <a:t>UserClient</a:t>
            </a:r>
            <a:r>
              <a:rPr lang="en-US" altLang="zh-CN" sz="4000" dirty="0" smtClean="0">
                <a:solidFill>
                  <a:schemeClr val="bg1"/>
                </a:solidFill>
                <a:latin typeface="Century Gothic"/>
                <a:cs typeface="Century Gothic"/>
              </a:rPr>
              <a:t> Sample</a:t>
            </a:r>
            <a:endParaRPr lang="en-US" sz="4000" dirty="0">
              <a:solidFill>
                <a:schemeClr val="bg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72426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4945" y="1542473"/>
            <a:ext cx="8729684" cy="4886036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zh-CN" sz="1400" dirty="0"/>
              <a:t>#define KMSG_IOKIT_SUBSYSTEM_RANGE  0xAF0, </a:t>
            </a:r>
            <a:r>
              <a:rPr lang="en-US" altLang="zh-CN" sz="1400" dirty="0" smtClean="0"/>
              <a:t>0x0B47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600" b="1" dirty="0" err="1" smtClean="0"/>
              <a:t>detail_control_entry_for_ipc_kmsg_send_t</a:t>
            </a:r>
            <a:r>
              <a:rPr lang="en-US" altLang="zh-CN" sz="1600" b="1" dirty="0"/>
              <a:t> </a:t>
            </a:r>
            <a:r>
              <a:rPr lang="en-US" altLang="zh-CN" sz="1400" dirty="0" err="1" smtClean="0"/>
              <a:t>g_black_listing_detail_control_foripc_kmsg_send</a:t>
            </a:r>
            <a:r>
              <a:rPr lang="en-US" altLang="zh-CN" sz="1400" dirty="0"/>
              <a:t>[] </a:t>
            </a:r>
            <a:r>
              <a:rPr lang="en-US" altLang="zh-CN" sz="1400" dirty="0" smtClean="0"/>
              <a:t>={</a:t>
            </a:r>
            <a:endParaRPr lang="en-US" altLang="zh-CN" sz="1400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400" dirty="0"/>
              <a:t>//</a:t>
            </a:r>
            <a:r>
              <a:rPr lang="en-US" altLang="zh-CN" sz="1400" dirty="0" err="1"/>
              <a:t>procName,uid,msg_id_from</a:t>
            </a:r>
            <a:r>
              <a:rPr lang="en-US" altLang="zh-CN" sz="1400" dirty="0"/>
              <a:t>, </a:t>
            </a:r>
            <a:r>
              <a:rPr lang="en-US" altLang="zh-CN" sz="1400" dirty="0" err="1"/>
              <a:t>msg_id_to</a:t>
            </a:r>
            <a:r>
              <a:rPr lang="en-US" altLang="zh-CN" sz="1400" dirty="0"/>
              <a:t>, </a:t>
            </a:r>
            <a:r>
              <a:rPr lang="en-US" altLang="zh-CN" sz="1400" dirty="0" err="1"/>
              <a:t>routineName</a:t>
            </a:r>
            <a:r>
              <a:rPr lang="en-US" altLang="zh-CN" sz="1400" dirty="0"/>
              <a:t>, </a:t>
            </a:r>
            <a:r>
              <a:rPr lang="en-US" altLang="zh-CN" sz="1400" dirty="0" err="1"/>
              <a:t>addr</a:t>
            </a:r>
            <a:r>
              <a:rPr lang="en-US" altLang="zh-CN" sz="1400" dirty="0"/>
              <a:t>, </a:t>
            </a:r>
            <a:r>
              <a:rPr lang="en-US" altLang="zh-CN" sz="1400" dirty="0" err="1"/>
              <a:t>addr_offset_from</a:t>
            </a:r>
            <a:r>
              <a:rPr lang="en-US" altLang="zh-CN" sz="1400" dirty="0"/>
              <a:t>, </a:t>
            </a:r>
            <a:r>
              <a:rPr lang="en-US" altLang="zh-CN" sz="1400" dirty="0" err="1" smtClean="0"/>
              <a:t>addr_offset_to</a:t>
            </a:r>
            <a:endParaRPr lang="en-US" altLang="zh-CN" sz="1400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400" dirty="0" smtClean="0"/>
              <a:t>"</a:t>
            </a:r>
            <a:r>
              <a:rPr lang="en-US" altLang="zh-CN" sz="1400" dirty="0" err="1"/>
              <a:t>chrome",PROCESS_UID_ANY_INTEGER</a:t>
            </a:r>
            <a:r>
              <a:rPr lang="en-US" altLang="zh-CN" sz="1400" dirty="0"/>
              <a:t>, KMSG_IOKIT_SUBSYSTEM_RANGE,"__Xio_connect_method",KMSG_ADDR_OFFSET_ANY_RANGE,KMSG_LEAVING</a:t>
            </a:r>
            <a:r>
              <a:rPr lang="en-US" altLang="zh-CN" sz="1400" dirty="0" smtClean="0"/>
              <a:t>,};</a:t>
            </a:r>
            <a:endParaRPr lang="en-US" altLang="zh-CN" sz="1400" dirty="0"/>
          </a:p>
          <a:p>
            <a:endParaRPr lang="en-US" altLang="zh-CN" sz="1400" dirty="0"/>
          </a:p>
          <a:p>
            <a:r>
              <a:rPr lang="en-US" altLang="zh-CN" sz="1400" dirty="0"/>
              <a:t>#define KMSG_IOKIT_SUBSYSTEM_RANGE  0xAF0, 0x0B47</a:t>
            </a:r>
          </a:p>
          <a:p>
            <a:r>
              <a:rPr lang="en-US" altLang="zh-CN" sz="1400" dirty="0"/>
              <a:t>#define KMSG_MACH_VM_SUBSYSTEM_RANGE  0x12C0, 0x12D4</a:t>
            </a:r>
          </a:p>
          <a:p>
            <a:r>
              <a:rPr lang="en-US" altLang="zh-CN" sz="1400" dirty="0"/>
              <a:t>#define KMSG_MACH_PORT_SUBSYSTEM_RANGE  0xC80, 0x0CA4</a:t>
            </a:r>
          </a:p>
          <a:p>
            <a:r>
              <a:rPr lang="en-US" altLang="zh-CN" sz="1400" dirty="0"/>
              <a:t>#define KMSG_MACH_HOST_SUBSYSTEM_RANGE  0xC8, 0xE4</a:t>
            </a:r>
          </a:p>
          <a:p>
            <a:r>
              <a:rPr lang="en-US" altLang="zh-CN" sz="1400" dirty="0"/>
              <a:t>#define KMSG_HOST_PRIV_SUBSYSTEM_RANGE  0x190, 0x1AA</a:t>
            </a:r>
          </a:p>
          <a:p>
            <a:r>
              <a:rPr lang="en-US" altLang="zh-CN" sz="1400" dirty="0" smtClean="0"/>
              <a:t>……</a:t>
            </a:r>
            <a:endParaRPr lang="en-US" altLang="zh-CN" sz="1400" dirty="0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205626"/>
          </a:xfrm>
          <a:prstGeom prst="rect">
            <a:avLst/>
          </a:prstGeom>
          <a:solidFill>
            <a:srgbClr val="15A3D4">
              <a:alpha val="8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4000" dirty="0" smtClean="0">
                <a:solidFill>
                  <a:schemeClr val="bg1"/>
                </a:solidFill>
                <a:latin typeface="Century Gothic"/>
                <a:cs typeface="Century Gothic"/>
              </a:rPr>
              <a:t>Implementation – </a:t>
            </a:r>
            <a:r>
              <a:rPr lang="en-US" altLang="zh-CN" sz="4000" dirty="0" smtClean="0">
                <a:solidFill>
                  <a:schemeClr val="bg1"/>
                </a:solidFill>
                <a:latin typeface="Century Gothic"/>
                <a:cs typeface="Century Gothic"/>
              </a:rPr>
              <a:t>Mach-</a:t>
            </a:r>
            <a:r>
              <a:rPr lang="en-US" altLang="zh-CN" sz="4000" dirty="0" err="1" smtClean="0">
                <a:solidFill>
                  <a:schemeClr val="bg1"/>
                </a:solidFill>
                <a:latin typeface="Century Gothic"/>
                <a:cs typeface="Century Gothic"/>
              </a:rPr>
              <a:t>msg</a:t>
            </a:r>
            <a:r>
              <a:rPr lang="en-US" altLang="zh-CN" sz="4000" dirty="0" smtClean="0">
                <a:solidFill>
                  <a:schemeClr val="bg1"/>
                </a:solidFill>
                <a:latin typeface="Century Gothic"/>
                <a:cs typeface="Century Gothic"/>
              </a:rPr>
              <a:t> Sample</a:t>
            </a:r>
            <a:endParaRPr lang="en-US" sz="4000" dirty="0">
              <a:solidFill>
                <a:schemeClr val="bg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18426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3" r="7582"/>
          <a:stretch/>
        </p:blipFill>
        <p:spPr>
          <a:xfrm>
            <a:off x="-88901" y="17585"/>
            <a:ext cx="9232901" cy="6919545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5245" y="1631373"/>
            <a:ext cx="8257309" cy="4886036"/>
          </a:xfrm>
        </p:spPr>
        <p:txBody>
          <a:bodyPr/>
          <a:lstStyle/>
          <a:p>
            <a:pPr lvl="0"/>
            <a:r>
              <a:rPr lang="en-US" altLang="zh-CN" sz="3200" dirty="0" smtClean="0">
                <a:solidFill>
                  <a:schemeClr val="bg1"/>
                </a:solidFill>
              </a:rPr>
              <a:t>Enlightenment for code review</a:t>
            </a:r>
          </a:p>
          <a:p>
            <a:pPr lvl="1"/>
            <a:r>
              <a:rPr lang="en-US" altLang="zh-CN" dirty="0" smtClean="0">
                <a:solidFill>
                  <a:schemeClr val="bg1"/>
                </a:solidFill>
              </a:rPr>
              <a:t>Buggy module, interface for RE……</a:t>
            </a:r>
          </a:p>
          <a:p>
            <a:pPr marL="457200" lvl="1" indent="0">
              <a:buNone/>
            </a:pPr>
            <a:endParaRPr lang="en-US" altLang="zh-CN" sz="1600" dirty="0" smtClean="0">
              <a:solidFill>
                <a:schemeClr val="bg1"/>
              </a:solidFill>
            </a:endParaRPr>
          </a:p>
          <a:p>
            <a:pPr lvl="0"/>
            <a:r>
              <a:rPr lang="en-US" altLang="zh-CN" sz="3200" dirty="0" smtClean="0">
                <a:solidFill>
                  <a:schemeClr val="bg1"/>
                </a:solidFill>
              </a:rPr>
              <a:t>The Pattern accumulated in bug hunting activities </a:t>
            </a:r>
          </a:p>
          <a:p>
            <a:pPr marL="0" lvl="0" indent="0">
              <a:buNone/>
            </a:pPr>
            <a:endParaRPr lang="en-US" altLang="zh-CN" sz="1600" dirty="0" smtClean="0">
              <a:solidFill>
                <a:schemeClr val="bg1"/>
              </a:solidFill>
            </a:endParaRPr>
          </a:p>
          <a:p>
            <a:pPr lvl="0"/>
            <a:r>
              <a:rPr lang="en-US" altLang="zh-CN" sz="3200" dirty="0" smtClean="0">
                <a:solidFill>
                  <a:schemeClr val="bg1"/>
                </a:solidFill>
              </a:rPr>
              <a:t>No vulnerability but indicates suspicious vulnerability </a:t>
            </a:r>
          </a:p>
          <a:p>
            <a:pPr marL="0" lvl="0" indent="0">
              <a:buNone/>
            </a:pPr>
            <a:endParaRPr lang="en-US" altLang="zh-CN" sz="1600" dirty="0" smtClean="0">
              <a:solidFill>
                <a:schemeClr val="bg1"/>
              </a:solidFill>
            </a:endParaRPr>
          </a:p>
          <a:p>
            <a:pPr lvl="0"/>
            <a:r>
              <a:rPr lang="en-US" altLang="zh-CN" sz="3200" dirty="0" smtClean="0">
                <a:solidFill>
                  <a:schemeClr val="bg1"/>
                </a:solidFill>
              </a:rPr>
              <a:t>Implemented through condition checker</a:t>
            </a:r>
            <a:endParaRPr lang="zh-CN" altLang="zh-CN" sz="3200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9144000" cy="1205626"/>
          </a:xfrm>
          <a:prstGeom prst="rect">
            <a:avLst/>
          </a:prstGeom>
          <a:solidFill>
            <a:srgbClr val="15A3D4">
              <a:alpha val="8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4000" dirty="0" smtClean="0">
                <a:solidFill>
                  <a:schemeClr val="bg1"/>
                </a:solidFill>
                <a:latin typeface="Century Gothic"/>
                <a:cs typeface="Century Gothic"/>
              </a:rPr>
              <a:t>Implementation – </a:t>
            </a:r>
            <a:r>
              <a:rPr lang="en-US" altLang="zh-CN" sz="4000" dirty="0" smtClean="0">
                <a:solidFill>
                  <a:schemeClr val="bg1"/>
                </a:solidFill>
                <a:latin typeface="Century Gothic"/>
                <a:cs typeface="Century Gothic"/>
              </a:rPr>
              <a:t>What Is Context?</a:t>
            </a:r>
            <a:endParaRPr lang="en-US" sz="4000" dirty="0">
              <a:solidFill>
                <a:schemeClr val="bg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422129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4945" y="1542473"/>
            <a:ext cx="8257309" cy="4886036"/>
          </a:xfrm>
        </p:spPr>
        <p:txBody>
          <a:bodyPr/>
          <a:lstStyle/>
          <a:p>
            <a:r>
              <a:rPr lang="en-US" altLang="zh-CN" dirty="0"/>
              <a:t> Some </a:t>
            </a:r>
            <a:r>
              <a:rPr lang="en-US" altLang="zh-CN" dirty="0" err="1"/>
              <a:t>IOKit</a:t>
            </a:r>
            <a:r>
              <a:rPr lang="en-US" altLang="zh-CN" dirty="0"/>
              <a:t> related memory corruption vulnerabilities </a:t>
            </a:r>
            <a:r>
              <a:rPr lang="en-US" altLang="zh-CN" dirty="0" smtClean="0"/>
              <a:t>may happen </a:t>
            </a:r>
            <a:r>
              <a:rPr lang="en-US" altLang="zh-CN" dirty="0"/>
              <a:t>in the following context:</a:t>
            </a:r>
            <a:endParaRPr lang="zh-CN" altLang="zh-CN" dirty="0"/>
          </a:p>
          <a:p>
            <a:pPr lvl="1"/>
            <a:r>
              <a:rPr lang="en-US" altLang="zh-CN" dirty="0"/>
              <a:t>Call </a:t>
            </a:r>
            <a:r>
              <a:rPr lang="en-US" altLang="zh-CN" dirty="0" err="1"/>
              <a:t>IOMemoryDescriptor</a:t>
            </a:r>
            <a:r>
              <a:rPr lang="en-US" altLang="zh-CN" dirty="0"/>
              <a:t> :: </a:t>
            </a:r>
            <a:r>
              <a:rPr lang="en-US" altLang="zh-CN" dirty="0" err="1"/>
              <a:t>createMappingInTask</a:t>
            </a:r>
            <a:r>
              <a:rPr lang="en-US" altLang="zh-CN" dirty="0"/>
              <a:t> to mapping user mode buffer space to kernel mode.</a:t>
            </a:r>
            <a:endParaRPr lang="zh-CN" altLang="zh-CN" dirty="0"/>
          </a:p>
          <a:p>
            <a:pPr lvl="1"/>
            <a:r>
              <a:rPr lang="en-US" altLang="zh-CN" dirty="0"/>
              <a:t>Read a value from the buffer and use it as a size to read or write a buffer.</a:t>
            </a:r>
            <a:endParaRPr lang="zh-CN" altLang="zh-CN" dirty="0"/>
          </a:p>
          <a:p>
            <a:r>
              <a:rPr lang="en-US" altLang="zh-CN" dirty="0"/>
              <a:t>Some kernel information leak vulnerability </a:t>
            </a:r>
            <a:r>
              <a:rPr lang="en-US" altLang="zh-CN" dirty="0" smtClean="0"/>
              <a:t>may </a:t>
            </a:r>
            <a:r>
              <a:rPr lang="en-US" altLang="zh-CN" dirty="0"/>
              <a:t>happen in the following context:</a:t>
            </a:r>
            <a:endParaRPr lang="zh-CN" altLang="zh-CN" dirty="0"/>
          </a:p>
          <a:p>
            <a:pPr lvl="1"/>
            <a:r>
              <a:rPr lang="en-US" altLang="zh-CN" dirty="0"/>
              <a:t>The output buffer’s content has 0xFFFFFF prefix.</a:t>
            </a:r>
            <a:endParaRPr lang="zh-CN" altLang="zh-CN" dirty="0"/>
          </a:p>
          <a:p>
            <a:pPr>
              <a:lnSpc>
                <a:spcPct val="150000"/>
              </a:lnSpc>
            </a:pPr>
            <a:endParaRPr lang="en-US" altLang="zh-CN" dirty="0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205626"/>
          </a:xfrm>
          <a:prstGeom prst="rect">
            <a:avLst/>
          </a:prstGeom>
          <a:solidFill>
            <a:srgbClr val="15A3D4">
              <a:alpha val="8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4000" dirty="0" smtClean="0">
                <a:solidFill>
                  <a:schemeClr val="bg1"/>
                </a:solidFill>
                <a:latin typeface="Century Gothic"/>
                <a:cs typeface="Century Gothic"/>
              </a:rPr>
              <a:t>Implementation – </a:t>
            </a:r>
            <a:r>
              <a:rPr lang="en-US" altLang="zh-CN" sz="4000" dirty="0" smtClean="0">
                <a:solidFill>
                  <a:schemeClr val="bg1"/>
                </a:solidFill>
                <a:latin typeface="Century Gothic"/>
                <a:cs typeface="Century Gothic"/>
              </a:rPr>
              <a:t>Context Sample</a:t>
            </a:r>
            <a:endParaRPr lang="en-US" sz="4000" dirty="0">
              <a:solidFill>
                <a:schemeClr val="bg1"/>
              </a:solidFill>
              <a:latin typeface="Century Gothic"/>
              <a:cs typeface="Century Gothic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5321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46694"/>
            <a:ext cx="9144000" cy="3564610"/>
          </a:xfrm>
          <a:prstGeom prst="rect">
            <a:avLst/>
          </a:prstGeom>
        </p:spPr>
      </p:pic>
      <p:sp>
        <p:nvSpPr>
          <p:cNvPr id="7" name="Title 2"/>
          <p:cNvSpPr>
            <a:spLocks noGrp="1"/>
          </p:cNvSpPr>
          <p:nvPr>
            <p:ph type="title"/>
          </p:nvPr>
        </p:nvSpPr>
        <p:spPr>
          <a:xfrm>
            <a:off x="0" y="2604718"/>
            <a:ext cx="9144000" cy="1413164"/>
          </a:xfrm>
        </p:spPr>
        <p:txBody>
          <a:bodyPr/>
          <a:lstStyle/>
          <a:p>
            <a:pPr algn="ctr">
              <a:lnSpc>
                <a:spcPct val="150000"/>
              </a:lnSpc>
            </a:pPr>
            <a:r>
              <a:rPr lang="en-US" dirty="0" smtClean="0">
                <a:ln>
                  <a:solidFill>
                    <a:srgbClr val="E5011D"/>
                  </a:solidFill>
                </a:ln>
                <a:solidFill>
                  <a:schemeClr val="bg1"/>
                </a:solidFill>
              </a:rPr>
              <a:t>Who We Are</a:t>
            </a:r>
            <a:endParaRPr lang="en-US" sz="2400" dirty="0">
              <a:ln>
                <a:solidFill>
                  <a:srgbClr val="E5011D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198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1445" y="1250373"/>
            <a:ext cx="8257309" cy="4886036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dirty="0" smtClean="0"/>
              <a:t>Fuzzing Source:</a:t>
            </a:r>
          </a:p>
          <a:p>
            <a:pPr lvl="1">
              <a:lnSpc>
                <a:spcPct val="150000"/>
              </a:lnSpc>
            </a:pPr>
            <a:r>
              <a:rPr lang="en-US" altLang="zh-CN" sz="2000" dirty="0" smtClean="0"/>
              <a:t>Multiple applications</a:t>
            </a:r>
          </a:p>
          <a:p>
            <a:pPr lvl="2">
              <a:lnSpc>
                <a:spcPct val="150000"/>
              </a:lnSpc>
            </a:pPr>
            <a:r>
              <a:rPr lang="en-US" altLang="zh-CN" sz="1400" dirty="0" err="1" smtClean="0"/>
              <a:t>AppStore</a:t>
            </a:r>
            <a:r>
              <a:rPr lang="en-US" altLang="zh-CN" sz="1400" dirty="0" smtClean="0"/>
              <a:t> (</a:t>
            </a:r>
            <a:r>
              <a:rPr lang="en-US" altLang="zh-CN" sz="1400" dirty="0"/>
              <a:t>MMORPG games, </a:t>
            </a:r>
            <a:r>
              <a:rPr lang="en-US" altLang="zh-CN" sz="1400" dirty="0" err="1"/>
              <a:t>FaceTime,USB</a:t>
            </a:r>
            <a:r>
              <a:rPr lang="en-US" altLang="zh-CN" sz="1400" dirty="0"/>
              <a:t> </a:t>
            </a:r>
            <a:r>
              <a:rPr lang="en-US" altLang="zh-CN" sz="1400" dirty="0" err="1"/>
              <a:t>hardisk</a:t>
            </a:r>
            <a:r>
              <a:rPr lang="en-US" altLang="zh-CN" sz="1400" dirty="0"/>
              <a:t>, </a:t>
            </a:r>
            <a:r>
              <a:rPr lang="en-US" altLang="zh-CN" sz="1400" dirty="0" err="1" smtClean="0"/>
              <a:t>BlueTooth</a:t>
            </a:r>
            <a:r>
              <a:rPr lang="en-US" altLang="zh-CN" sz="1400" dirty="0" smtClean="0"/>
              <a:t>, </a:t>
            </a:r>
            <a:r>
              <a:rPr lang="en-US" altLang="zh-CN" sz="1400" dirty="0" err="1" smtClean="0"/>
              <a:t>Wifi</a:t>
            </a:r>
            <a:r>
              <a:rPr lang="en-US" altLang="zh-CN" sz="1400" dirty="0"/>
              <a:t>, </a:t>
            </a:r>
            <a:r>
              <a:rPr lang="en-US" altLang="zh-CN" sz="1400" dirty="0" err="1" smtClean="0"/>
              <a:t>VM,DirectX</a:t>
            </a:r>
            <a:r>
              <a:rPr lang="en-US" altLang="zh-CN" sz="1400" dirty="0" smtClean="0"/>
              <a:t>…)</a:t>
            </a:r>
          </a:p>
          <a:p>
            <a:pPr lvl="2">
              <a:lnSpc>
                <a:spcPct val="150000"/>
              </a:lnSpc>
            </a:pPr>
            <a:r>
              <a:rPr lang="en-US" altLang="zh-CN" sz="1600" dirty="0" smtClean="0"/>
              <a:t>Virus </a:t>
            </a:r>
            <a:r>
              <a:rPr lang="en-US" altLang="zh-CN" sz="1600" dirty="0"/>
              <a:t>Total, Apple </a:t>
            </a:r>
            <a:r>
              <a:rPr lang="en-US" altLang="zh-CN" sz="1600" dirty="0" err="1"/>
              <a:t>OpenSource</a:t>
            </a:r>
            <a:r>
              <a:rPr lang="en-US" altLang="zh-CN" sz="1600" dirty="0"/>
              <a:t> UT, </a:t>
            </a:r>
            <a:r>
              <a:rPr lang="en-US" altLang="zh-CN" sz="1600" dirty="0" err="1"/>
              <a:t>github</a:t>
            </a:r>
            <a:r>
              <a:rPr lang="en-US" altLang="zh-CN" sz="1600" dirty="0"/>
              <a:t> sample code</a:t>
            </a:r>
          </a:p>
          <a:p>
            <a:pPr lvl="1">
              <a:lnSpc>
                <a:spcPct val="150000"/>
              </a:lnSpc>
            </a:pPr>
            <a:r>
              <a:rPr lang="en-US" altLang="zh-CN" sz="2000" dirty="0"/>
              <a:t>Combination of  rich kind of fuzzing source</a:t>
            </a:r>
          </a:p>
          <a:p>
            <a:pPr lvl="2">
              <a:lnSpc>
                <a:spcPct val="150000"/>
              </a:lnSpc>
            </a:pPr>
            <a:r>
              <a:rPr lang="en-US" altLang="zh-CN" sz="1600" dirty="0" smtClean="0"/>
              <a:t>Active fuzzing, Python watchdog, browsing </a:t>
            </a:r>
            <a:r>
              <a:rPr lang="en-US" altLang="zh-CN" sz="1600" dirty="0" err="1" smtClean="0"/>
              <a:t>WebGL</a:t>
            </a:r>
            <a:endParaRPr lang="en-US" altLang="zh-CN" sz="1600" dirty="0" smtClean="0"/>
          </a:p>
          <a:p>
            <a:pPr>
              <a:lnSpc>
                <a:spcPct val="150000"/>
              </a:lnSpc>
            </a:pPr>
            <a:r>
              <a:rPr lang="en-US" altLang="zh-CN" dirty="0" smtClean="0"/>
              <a:t>Fuzzing Stability:</a:t>
            </a:r>
          </a:p>
          <a:p>
            <a:pPr lvl="1">
              <a:lnSpc>
                <a:spcPct val="150000"/>
              </a:lnSpc>
            </a:pPr>
            <a:r>
              <a:rPr lang="en-US" altLang="zh-CN" sz="2000" dirty="0" smtClean="0"/>
              <a:t>Bypass active hang, black screen, reproduced cases using condition checker(</a:t>
            </a:r>
            <a:r>
              <a:rPr lang="en-US" altLang="zh-CN" sz="1400" dirty="0" err="1" smtClean="0"/>
              <a:t>nvTestlaSurfaceTesla</a:t>
            </a:r>
            <a:r>
              <a:rPr lang="en-US" altLang="zh-CN" sz="1400" dirty="0" smtClean="0"/>
              <a:t>, </a:t>
            </a:r>
            <a:r>
              <a:rPr lang="en-US" altLang="zh-CN" sz="1400" dirty="0" err="1" smtClean="0"/>
              <a:t>IGAccelGLContext</a:t>
            </a:r>
            <a:r>
              <a:rPr lang="en-US" altLang="zh-CN" sz="1400" dirty="0" smtClean="0"/>
              <a:t>, </a:t>
            </a:r>
            <a:r>
              <a:rPr lang="en-US" altLang="zh-CN" sz="1400" dirty="0" err="1" smtClean="0"/>
              <a:t>IGAccelSurface</a:t>
            </a:r>
            <a:r>
              <a:rPr lang="en-US" altLang="zh-CN" sz="1400" dirty="0" smtClean="0"/>
              <a:t>…)</a:t>
            </a:r>
            <a:endParaRPr lang="en-US" altLang="zh-CN" sz="1800" dirty="0" smtClean="0"/>
          </a:p>
          <a:p>
            <a:pPr>
              <a:lnSpc>
                <a:spcPct val="150000"/>
              </a:lnSpc>
            </a:pPr>
            <a:endParaRPr lang="en-US" altLang="zh-CN" dirty="0" smtClean="0"/>
          </a:p>
          <a:p>
            <a:pPr>
              <a:lnSpc>
                <a:spcPct val="150000"/>
              </a:lnSpc>
            </a:pPr>
            <a:endParaRPr lang="en-US" altLang="zh-CN" dirty="0"/>
          </a:p>
          <a:p>
            <a:pPr>
              <a:lnSpc>
                <a:spcPct val="150000"/>
              </a:lnSpc>
            </a:pPr>
            <a:endParaRPr lang="en-US" altLang="zh-CN" dirty="0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205626"/>
          </a:xfrm>
          <a:prstGeom prst="rect">
            <a:avLst/>
          </a:prstGeom>
          <a:solidFill>
            <a:srgbClr val="15A3D4">
              <a:alpha val="8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4000" dirty="0" smtClean="0">
                <a:solidFill>
                  <a:schemeClr val="bg1"/>
                </a:solidFill>
                <a:latin typeface="Century Gothic"/>
                <a:cs typeface="Century Gothic"/>
              </a:rPr>
              <a:t>Best Practice – </a:t>
            </a:r>
            <a:r>
              <a:rPr lang="en-US" altLang="zh-CN" sz="4000" dirty="0" smtClean="0">
                <a:solidFill>
                  <a:schemeClr val="bg1"/>
                </a:solidFill>
                <a:latin typeface="Century Gothic"/>
                <a:cs typeface="Century Gothic"/>
              </a:rPr>
              <a:t>For Passive 1/3</a:t>
            </a:r>
            <a:endParaRPr lang="en-US" sz="4000" dirty="0">
              <a:solidFill>
                <a:schemeClr val="bg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538200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4945" y="1026160"/>
            <a:ext cx="8257309" cy="5402349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dirty="0" smtClean="0"/>
              <a:t>Reproduction:</a:t>
            </a:r>
          </a:p>
          <a:p>
            <a:pPr lvl="1">
              <a:lnSpc>
                <a:spcPct val="150000"/>
              </a:lnSpc>
            </a:pPr>
            <a:r>
              <a:rPr lang="en-US" altLang="zh-CN" dirty="0" smtClean="0"/>
              <a:t>Log through network</a:t>
            </a:r>
          </a:p>
          <a:p>
            <a:pPr lvl="1">
              <a:lnSpc>
                <a:spcPct val="150000"/>
              </a:lnSpc>
            </a:pPr>
            <a:r>
              <a:rPr lang="en-US" altLang="zh-CN" sz="2000" dirty="0" smtClean="0"/>
              <a:t>Log to NVRAM? Log to memory and </a:t>
            </a:r>
            <a:r>
              <a:rPr lang="en-US" altLang="zh-CN" sz="2000" dirty="0" err="1" smtClean="0"/>
              <a:t>kdp_panic_dump</a:t>
            </a:r>
            <a:r>
              <a:rPr lang="en-US" altLang="zh-CN" sz="2000" dirty="0" smtClean="0"/>
              <a:t> callback?</a:t>
            </a:r>
            <a:endParaRPr lang="en-US" altLang="zh-CN" sz="2000" dirty="0"/>
          </a:p>
          <a:p>
            <a:pPr lvl="1">
              <a:lnSpc>
                <a:spcPct val="150000"/>
              </a:lnSpc>
            </a:pPr>
            <a:r>
              <a:rPr lang="en-US" altLang="zh-CN" dirty="0" smtClean="0"/>
              <a:t>Core dump server</a:t>
            </a:r>
          </a:p>
          <a:p>
            <a:pPr lvl="2">
              <a:lnSpc>
                <a:spcPct val="150000"/>
              </a:lnSpc>
            </a:pPr>
            <a:r>
              <a:rPr lang="en-US" altLang="zh-CN" sz="1200" dirty="0"/>
              <a:t>sh-3.2# </a:t>
            </a:r>
            <a:r>
              <a:rPr lang="en-US" altLang="zh-CN" sz="1200" dirty="0" err="1"/>
              <a:t>nvram</a:t>
            </a:r>
            <a:r>
              <a:rPr lang="en-US" altLang="zh-CN" sz="1200" dirty="0"/>
              <a:t> boot-</a:t>
            </a:r>
            <a:r>
              <a:rPr lang="en-US" altLang="zh-CN" sz="1200" dirty="0" err="1"/>
              <a:t>args</a:t>
            </a:r>
            <a:r>
              <a:rPr lang="en-US" altLang="zh-CN" sz="1200" dirty="0"/>
              <a:t>=”</a:t>
            </a:r>
            <a:r>
              <a:rPr lang="en-US" altLang="zh-CN" sz="1200" dirty="0" err="1"/>
              <a:t>pmuflags</a:t>
            </a:r>
            <a:r>
              <a:rPr lang="en-US" altLang="zh-CN" sz="1200" dirty="0"/>
              <a:t>=1 debug=0xd44 </a:t>
            </a:r>
            <a:r>
              <a:rPr lang="en-US" altLang="zh-CN" sz="1200" dirty="0" err="1"/>
              <a:t>kext</a:t>
            </a:r>
            <a:r>
              <a:rPr lang="en-US" altLang="zh-CN" sz="1200" dirty="0"/>
              <a:t>-dev-mode=1 </a:t>
            </a:r>
            <a:r>
              <a:rPr lang="en-US" altLang="zh-CN" sz="1200" dirty="0" err="1"/>
              <a:t>kcsuffix</a:t>
            </a:r>
            <a:r>
              <a:rPr lang="en-US" altLang="zh-CN" sz="1200" dirty="0"/>
              <a:t>=development –v _</a:t>
            </a:r>
            <a:r>
              <a:rPr lang="en-US" altLang="zh-CN" sz="1200" dirty="0" err="1"/>
              <a:t>panicd_ip</a:t>
            </a:r>
            <a:r>
              <a:rPr lang="en-US" altLang="zh-CN" sz="1200" dirty="0"/>
              <a:t>=10.64.80.106</a:t>
            </a:r>
            <a:r>
              <a:rPr lang="en-US" altLang="zh-CN" sz="1200" dirty="0" smtClean="0"/>
              <a:t>”</a:t>
            </a:r>
            <a:endParaRPr lang="en-US" altLang="zh-CN" dirty="0" smtClean="0"/>
          </a:p>
          <a:p>
            <a:pPr lvl="1">
              <a:lnSpc>
                <a:spcPct val="150000"/>
              </a:lnSpc>
            </a:pPr>
            <a:r>
              <a:rPr lang="en-US" altLang="zh-CN" dirty="0" err="1" smtClean="0"/>
              <a:t>Thunderbolt+fwkdp+lldb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 smtClean="0"/>
              <a:t>Automation</a:t>
            </a:r>
          </a:p>
          <a:p>
            <a:pPr lvl="1">
              <a:lnSpc>
                <a:spcPct val="150000"/>
              </a:lnSpc>
            </a:pPr>
            <a:r>
              <a:rPr lang="en-US" altLang="zh-CN" sz="2000" dirty="0" err="1" smtClean="0"/>
              <a:t>kdp_panic_dump</a:t>
            </a:r>
            <a:r>
              <a:rPr lang="en-US" altLang="zh-CN" sz="2000" dirty="0" smtClean="0"/>
              <a:t> </a:t>
            </a:r>
            <a:r>
              <a:rPr lang="en-US" altLang="zh-CN" sz="2000" dirty="0" err="1" smtClean="0"/>
              <a:t>callback+dump+reboot</a:t>
            </a:r>
            <a:r>
              <a:rPr lang="en-US" altLang="zh-CN" sz="2000" dirty="0" smtClean="0"/>
              <a:t>?</a:t>
            </a:r>
          </a:p>
          <a:p>
            <a:pPr lvl="1">
              <a:lnSpc>
                <a:spcPct val="150000"/>
              </a:lnSpc>
            </a:pPr>
            <a:r>
              <a:rPr lang="en-US" altLang="zh-CN" sz="2000" dirty="0" smtClean="0"/>
              <a:t>VM(</a:t>
            </a:r>
            <a:r>
              <a:rPr lang="en-US" altLang="zh-CN" sz="2000" dirty="0" err="1" smtClean="0"/>
              <a:t>Vmware</a:t>
            </a:r>
            <a:r>
              <a:rPr lang="en-US" altLang="zh-CN" sz="2000" dirty="0" smtClean="0"/>
              <a:t> fusion, </a:t>
            </a:r>
            <a:r>
              <a:rPr lang="en-US" altLang="zh-CN" sz="2000" dirty="0" err="1" smtClean="0"/>
              <a:t>Qemu</a:t>
            </a:r>
            <a:r>
              <a:rPr lang="en-US" altLang="zh-CN" sz="2000" dirty="0" smtClean="0"/>
              <a:t>…) revert?</a:t>
            </a:r>
          </a:p>
          <a:p>
            <a:pPr lvl="1">
              <a:lnSpc>
                <a:spcPct val="150000"/>
              </a:lnSpc>
            </a:pPr>
            <a:endParaRPr lang="en-US" altLang="zh-CN" sz="2000" dirty="0"/>
          </a:p>
          <a:p>
            <a:pPr>
              <a:lnSpc>
                <a:spcPct val="150000"/>
              </a:lnSpc>
            </a:pPr>
            <a:endParaRPr lang="en-US" altLang="zh-CN" dirty="0"/>
          </a:p>
          <a:p>
            <a:pPr>
              <a:lnSpc>
                <a:spcPct val="150000"/>
              </a:lnSpc>
            </a:pPr>
            <a:endParaRPr lang="en-US" altLang="zh-CN" dirty="0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9144000" cy="1205626"/>
          </a:xfrm>
          <a:prstGeom prst="rect">
            <a:avLst/>
          </a:prstGeom>
          <a:solidFill>
            <a:srgbClr val="15A3D4">
              <a:alpha val="8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4000" dirty="0" smtClean="0">
                <a:solidFill>
                  <a:schemeClr val="bg1"/>
                </a:solidFill>
                <a:latin typeface="Century Gothic"/>
                <a:cs typeface="Century Gothic"/>
              </a:rPr>
              <a:t>Best Practice – </a:t>
            </a:r>
            <a:r>
              <a:rPr lang="en-US" altLang="zh-CN" sz="4000" dirty="0" smtClean="0">
                <a:solidFill>
                  <a:schemeClr val="bg1"/>
                </a:solidFill>
                <a:latin typeface="Century Gothic"/>
                <a:cs typeface="Century Gothic"/>
              </a:rPr>
              <a:t>For Passive 2/3</a:t>
            </a:r>
            <a:endParaRPr lang="en-US" sz="4000" dirty="0">
              <a:solidFill>
                <a:schemeClr val="bg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438921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4945" y="1542473"/>
            <a:ext cx="8257309" cy="4886036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zh-CN" dirty="0" smtClean="0"/>
              <a:t>Miscellaneous Tips</a:t>
            </a:r>
          </a:p>
          <a:p>
            <a:pPr lvl="1">
              <a:lnSpc>
                <a:spcPct val="150000"/>
              </a:lnSpc>
            </a:pPr>
            <a:r>
              <a:rPr lang="en-US" altLang="zh-CN" dirty="0" smtClean="0"/>
              <a:t>Occasional fuzz activities recommended </a:t>
            </a:r>
          </a:p>
          <a:p>
            <a:pPr lvl="1">
              <a:lnSpc>
                <a:spcPct val="150000"/>
              </a:lnSpc>
            </a:pPr>
            <a:r>
              <a:rPr lang="en-US" altLang="zh-CN" dirty="0" smtClean="0"/>
              <a:t>Normal program running – sudden fuzz</a:t>
            </a:r>
          </a:p>
          <a:p>
            <a:pPr lvl="1">
              <a:lnSpc>
                <a:spcPct val="150000"/>
              </a:lnSpc>
            </a:pPr>
            <a:r>
              <a:rPr lang="en-US" altLang="zh-CN" dirty="0" smtClean="0"/>
              <a:t>Keep OS version updated with latest KDK</a:t>
            </a:r>
          </a:p>
          <a:p>
            <a:pPr>
              <a:lnSpc>
                <a:spcPct val="150000"/>
              </a:lnSpc>
            </a:pPr>
            <a:endParaRPr lang="en-US" altLang="zh-CN" dirty="0"/>
          </a:p>
          <a:p>
            <a:pPr marL="0" indent="0">
              <a:lnSpc>
                <a:spcPct val="150000"/>
              </a:lnSpc>
              <a:buNone/>
            </a:pPr>
            <a:endParaRPr lang="en-US" altLang="zh-CN" dirty="0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9144000" cy="1205626"/>
          </a:xfrm>
          <a:prstGeom prst="rect">
            <a:avLst/>
          </a:prstGeom>
          <a:solidFill>
            <a:srgbClr val="15A3D4">
              <a:alpha val="8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4000" dirty="0" smtClean="0">
                <a:solidFill>
                  <a:schemeClr val="bg1"/>
                </a:solidFill>
                <a:latin typeface="Century Gothic"/>
                <a:cs typeface="Century Gothic"/>
              </a:rPr>
              <a:t>Best Practice – </a:t>
            </a:r>
            <a:r>
              <a:rPr lang="en-US" altLang="zh-CN" sz="4000" dirty="0" smtClean="0">
                <a:solidFill>
                  <a:schemeClr val="bg1"/>
                </a:solidFill>
                <a:latin typeface="Century Gothic"/>
                <a:cs typeface="Century Gothic"/>
              </a:rPr>
              <a:t>For Passive 3/3</a:t>
            </a:r>
            <a:endParaRPr lang="en-US" sz="4000" dirty="0">
              <a:solidFill>
                <a:schemeClr val="bg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081462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1205626"/>
          </a:xfrm>
          <a:prstGeom prst="rect">
            <a:avLst/>
          </a:prstGeom>
          <a:solidFill>
            <a:srgbClr val="15A3D4">
              <a:alpha val="8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4000" dirty="0" smtClean="0">
                <a:solidFill>
                  <a:schemeClr val="bg1"/>
                </a:solidFill>
                <a:latin typeface="Century Gothic"/>
                <a:cs typeface="Century Gothic"/>
              </a:rPr>
              <a:t>Best Practice – </a:t>
            </a:r>
            <a:r>
              <a:rPr lang="en-US" altLang="zh-CN" sz="4000" dirty="0" smtClean="0">
                <a:solidFill>
                  <a:schemeClr val="bg1"/>
                </a:solidFill>
                <a:latin typeface="Century Gothic"/>
                <a:cs typeface="Century Gothic"/>
              </a:rPr>
              <a:t>How to complementary passive fuzzing</a:t>
            </a:r>
            <a:r>
              <a:rPr lang="zh-CN" altLang="en-US" sz="4000" dirty="0" smtClean="0">
                <a:solidFill>
                  <a:schemeClr val="bg1"/>
                </a:solidFill>
                <a:latin typeface="Century Gothic"/>
                <a:cs typeface="Century Gothic"/>
              </a:rPr>
              <a:t>？</a:t>
            </a:r>
            <a:endParaRPr lang="en-US" sz="4000" dirty="0">
              <a:solidFill>
                <a:schemeClr val="bg1"/>
              </a:solidFill>
              <a:latin typeface="Century Gothic"/>
              <a:cs typeface="Century Gothic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7345" y="1711036"/>
            <a:ext cx="4943764" cy="4943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866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1205626"/>
          </a:xfrm>
          <a:prstGeom prst="rect">
            <a:avLst/>
          </a:prstGeom>
          <a:solidFill>
            <a:srgbClr val="15A3D4">
              <a:alpha val="8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4000" dirty="0" smtClean="0">
                <a:solidFill>
                  <a:schemeClr val="bg1"/>
                </a:solidFill>
                <a:latin typeface="Century Gothic"/>
                <a:cs typeface="Century Gothic"/>
              </a:rPr>
              <a:t>Best Practice – </a:t>
            </a:r>
            <a:r>
              <a:rPr lang="en-US" altLang="zh-CN" sz="4000" dirty="0" smtClean="0">
                <a:solidFill>
                  <a:schemeClr val="bg1"/>
                </a:solidFill>
                <a:latin typeface="Century Gothic"/>
                <a:cs typeface="Century Gothic"/>
              </a:rPr>
              <a:t>For Active Fuzz 1/4</a:t>
            </a:r>
            <a:endParaRPr lang="en-US" sz="4000" dirty="0">
              <a:solidFill>
                <a:schemeClr val="bg1"/>
              </a:solidFill>
              <a:latin typeface="Century Gothic"/>
              <a:cs typeface="Century Gothic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8757957"/>
              </p:ext>
            </p:extLst>
          </p:nvPr>
        </p:nvGraphicFramePr>
        <p:xfrm>
          <a:off x="929194" y="961697"/>
          <a:ext cx="7784375" cy="52121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8" name="Visio" r:id="rId4" imgW="7144998" imgH="4781415" progId="Visio.Drawing.11">
                  <p:embed/>
                </p:oleObj>
              </mc:Choice>
              <mc:Fallback>
                <p:oleObj name="Visio" r:id="rId4" imgW="7144998" imgH="4781415" progId="Visio.Drawing.11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29194" y="961697"/>
                        <a:ext cx="7784375" cy="521214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69943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4945" y="1542473"/>
            <a:ext cx="8257309" cy="4886036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dirty="0" smtClean="0"/>
              <a:t>Statistical data from passive fuzz</a:t>
            </a:r>
          </a:p>
          <a:p>
            <a:pPr lvl="1">
              <a:lnSpc>
                <a:spcPct val="150000"/>
              </a:lnSpc>
            </a:pPr>
            <a:r>
              <a:rPr lang="en-US" altLang="zh-CN" dirty="0" smtClean="0"/>
              <a:t>Accessible user client, non-root, non-sandbox, crash frequencies, crash types(UAF, OOB)…</a:t>
            </a:r>
          </a:p>
          <a:p>
            <a:pPr>
              <a:lnSpc>
                <a:spcPct val="150000"/>
              </a:lnSpc>
            </a:pPr>
            <a:r>
              <a:rPr lang="en-US" altLang="zh-CN" dirty="0" smtClean="0"/>
              <a:t>Contact API in lower level to bypass unnecessary checks (if possible)</a:t>
            </a:r>
          </a:p>
          <a:p>
            <a:pPr lvl="2">
              <a:lnSpc>
                <a:spcPct val="150000"/>
              </a:lnSpc>
            </a:pPr>
            <a:r>
              <a:rPr lang="en-US" altLang="zh-CN" dirty="0" smtClean="0"/>
              <a:t>Resolve Mac-O format, find symbol, hard-code offset</a:t>
            </a:r>
          </a:p>
          <a:p>
            <a:pPr lvl="2">
              <a:lnSpc>
                <a:spcPct val="150000"/>
              </a:lnSpc>
            </a:pPr>
            <a:r>
              <a:rPr lang="en-US" altLang="zh-CN" sz="1400" dirty="0" smtClean="0"/>
              <a:t>e.g. </a:t>
            </a:r>
            <a:r>
              <a:rPr lang="en-US" altLang="zh-CN" sz="1400" dirty="0" err="1" smtClean="0"/>
              <a:t>IOServiceGetMatchingServices</a:t>
            </a:r>
            <a:r>
              <a:rPr lang="en-US" altLang="zh-CN" sz="1400" dirty="0" smtClean="0"/>
              <a:t>(</a:t>
            </a:r>
            <a:r>
              <a:rPr lang="en-US" altLang="zh-CN" sz="1400" dirty="0" err="1" smtClean="0"/>
              <a:t>mach_port_t</a:t>
            </a:r>
            <a:r>
              <a:rPr lang="en-US" altLang="zh-CN" sz="1400" dirty="0" smtClean="0"/>
              <a:t>, </a:t>
            </a:r>
            <a:r>
              <a:rPr lang="en-US" altLang="zh-CN" sz="1400" dirty="0" err="1" smtClean="0"/>
              <a:t>CFDictionaryRef</a:t>
            </a:r>
            <a:r>
              <a:rPr lang="en-US" altLang="zh-CN" sz="1400" dirty="0" smtClean="0"/>
              <a:t>, </a:t>
            </a:r>
            <a:r>
              <a:rPr lang="en-US" altLang="zh-CN" sz="1400" dirty="0" err="1" smtClean="0"/>
              <a:t>io_iterator_t</a:t>
            </a:r>
            <a:r>
              <a:rPr lang="en-US" altLang="zh-CN" sz="1400" dirty="0" smtClean="0"/>
              <a:t> *)</a:t>
            </a:r>
          </a:p>
          <a:p>
            <a:pPr marL="914400" lvl="2" indent="0">
              <a:lnSpc>
                <a:spcPct val="150000"/>
              </a:lnSpc>
              <a:buNone/>
            </a:pPr>
            <a:r>
              <a:rPr lang="en-US" altLang="zh-CN" sz="1400" dirty="0" smtClean="0"/>
              <a:t>  -&gt;</a:t>
            </a:r>
            <a:r>
              <a:rPr lang="en-US" altLang="zh-CN" sz="1400" dirty="0" err="1" smtClean="0"/>
              <a:t>io_service_get_matching_services_bin</a:t>
            </a:r>
            <a:r>
              <a:rPr lang="en-US" altLang="zh-CN" sz="1400" dirty="0" smtClean="0"/>
              <a:t>(</a:t>
            </a:r>
            <a:r>
              <a:rPr lang="en-US" altLang="zh-CN" sz="1400" dirty="0" err="1" smtClean="0"/>
              <a:t>mach_port_t</a:t>
            </a:r>
            <a:r>
              <a:rPr lang="en-US" altLang="zh-CN" sz="1400" dirty="0" smtClean="0"/>
              <a:t>, char*,</a:t>
            </a:r>
            <a:r>
              <a:rPr lang="en-US" altLang="zh-CN" sz="1400" dirty="0" err="1" smtClean="0"/>
              <a:t>int</a:t>
            </a:r>
            <a:r>
              <a:rPr lang="en-US" altLang="zh-CN" sz="1400" dirty="0" smtClean="0"/>
              <a:t>, void*)</a:t>
            </a:r>
          </a:p>
          <a:p>
            <a:pPr marL="457200" lvl="1" indent="0">
              <a:lnSpc>
                <a:spcPct val="150000"/>
              </a:lnSpc>
              <a:buNone/>
            </a:pPr>
            <a:endParaRPr lang="en-US" altLang="zh-CN" dirty="0" smtClean="0"/>
          </a:p>
          <a:p>
            <a:pPr>
              <a:lnSpc>
                <a:spcPct val="150000"/>
              </a:lnSpc>
            </a:pPr>
            <a:endParaRPr lang="en-US" altLang="zh-CN" dirty="0"/>
          </a:p>
          <a:p>
            <a:pPr>
              <a:lnSpc>
                <a:spcPct val="150000"/>
              </a:lnSpc>
            </a:pPr>
            <a:endParaRPr lang="en-US" altLang="zh-CN" dirty="0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205626"/>
          </a:xfrm>
          <a:prstGeom prst="rect">
            <a:avLst/>
          </a:prstGeom>
          <a:solidFill>
            <a:srgbClr val="15A3D4">
              <a:alpha val="8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4000" dirty="0" smtClean="0">
                <a:solidFill>
                  <a:schemeClr val="bg1"/>
                </a:solidFill>
                <a:latin typeface="Century Gothic"/>
                <a:cs typeface="Century Gothic"/>
              </a:rPr>
              <a:t>Best Practice – </a:t>
            </a:r>
            <a:r>
              <a:rPr lang="en-US" altLang="zh-CN" sz="4000" dirty="0" smtClean="0">
                <a:solidFill>
                  <a:schemeClr val="bg1"/>
                </a:solidFill>
                <a:latin typeface="Century Gothic"/>
                <a:cs typeface="Century Gothic"/>
              </a:rPr>
              <a:t>For Active  1/4</a:t>
            </a:r>
            <a:endParaRPr lang="en-US" sz="4000" dirty="0">
              <a:solidFill>
                <a:schemeClr val="bg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429202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4945" y="1542473"/>
            <a:ext cx="8257309" cy="4886036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dirty="0" smtClean="0"/>
              <a:t>Reproduce:</a:t>
            </a:r>
          </a:p>
          <a:p>
            <a:pPr lvl="1">
              <a:lnSpc>
                <a:spcPct val="150000"/>
              </a:lnSpc>
            </a:pPr>
            <a:r>
              <a:rPr lang="en-US" altLang="zh-CN" dirty="0" smtClean="0"/>
              <a:t>No need to record your random call/random parameter -  just record your </a:t>
            </a:r>
            <a:r>
              <a:rPr lang="en-US" altLang="zh-CN" dirty="0"/>
              <a:t>pseudorandom number </a:t>
            </a:r>
            <a:r>
              <a:rPr lang="en-US" altLang="zh-CN" dirty="0" smtClean="0"/>
              <a:t>seed  (E.g. Mt19937-64/Mt19937-32)</a:t>
            </a:r>
            <a:endParaRPr lang="en-US" altLang="zh-CN" sz="1000" dirty="0" smtClean="0"/>
          </a:p>
          <a:p>
            <a:pPr lvl="1">
              <a:lnSpc>
                <a:spcPct val="150000"/>
              </a:lnSpc>
            </a:pPr>
            <a:r>
              <a:rPr lang="en-US" altLang="zh-CN" dirty="0" smtClean="0"/>
              <a:t>The kernel crash is easily reproduced, no matter how randomly you call API and fuzz parameters</a:t>
            </a:r>
            <a:endParaRPr lang="en-US" altLang="zh-CN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dirty="0" smtClean="0"/>
              <a:t> </a:t>
            </a:r>
            <a:endParaRPr lang="en-US" altLang="zh-CN" dirty="0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205626"/>
          </a:xfrm>
          <a:prstGeom prst="rect">
            <a:avLst/>
          </a:prstGeom>
          <a:solidFill>
            <a:srgbClr val="15A3D4">
              <a:alpha val="8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4000" dirty="0" smtClean="0">
                <a:solidFill>
                  <a:schemeClr val="bg1"/>
                </a:solidFill>
                <a:latin typeface="Century Gothic"/>
                <a:cs typeface="Century Gothic"/>
              </a:rPr>
              <a:t>Best Practice – </a:t>
            </a:r>
            <a:r>
              <a:rPr lang="en-US" altLang="zh-CN" sz="4000" dirty="0" smtClean="0">
                <a:solidFill>
                  <a:schemeClr val="bg1"/>
                </a:solidFill>
                <a:latin typeface="Century Gothic"/>
                <a:cs typeface="Century Gothic"/>
              </a:rPr>
              <a:t>For Active  2/4</a:t>
            </a:r>
            <a:endParaRPr lang="en-US" sz="4000" dirty="0">
              <a:solidFill>
                <a:schemeClr val="bg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475959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4945" y="1542473"/>
            <a:ext cx="8257309" cy="4886036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zh-CN" dirty="0" smtClean="0"/>
              <a:t>seed </a:t>
            </a:r>
            <a:r>
              <a:rPr lang="en-US" altLang="zh-CN" dirty="0"/>
              <a:t>= </a:t>
            </a:r>
            <a:r>
              <a:rPr lang="en-US" altLang="zh-CN" dirty="0" err="1" smtClean="0"/>
              <a:t>CrahsedCases</a:t>
            </a:r>
            <a:r>
              <a:rPr lang="en-US" altLang="zh-CN" dirty="0" smtClean="0"/>
              <a:t>[</a:t>
            </a:r>
            <a:r>
              <a:rPr lang="en-US" altLang="zh-CN" dirty="0" err="1" smtClean="0"/>
              <a:t>i</a:t>
            </a:r>
            <a:r>
              <a:rPr lang="en-US" altLang="zh-CN" dirty="0" smtClean="0"/>
              <a:t>]</a:t>
            </a:r>
            <a:endParaRPr lang="en-US" altLang="zh-CN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dirty="0" smtClean="0"/>
              <a:t>for(</a:t>
            </a:r>
            <a:r>
              <a:rPr lang="en-US" altLang="zh-CN" dirty="0" err="1" smtClean="0">
                <a:solidFill>
                  <a:srgbClr val="FF0000"/>
                </a:solidFill>
              </a:rPr>
              <a:t>random</a:t>
            </a:r>
            <a:r>
              <a:rPr lang="en-US" altLang="zh-CN" dirty="0" err="1" smtClean="0"/>
              <a:t>Select</a:t>
            </a:r>
            <a:r>
              <a:rPr lang="en-US" altLang="zh-CN" dirty="0" smtClean="0"/>
              <a:t> </a:t>
            </a:r>
            <a:r>
              <a:rPr lang="en-US" altLang="zh-CN" dirty="0"/>
              <a:t>every kernel module)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dirty="0"/>
              <a:t>  	for(</a:t>
            </a:r>
            <a:r>
              <a:rPr lang="en-US" altLang="zh-CN" dirty="0" err="1">
                <a:solidFill>
                  <a:srgbClr val="FF0000"/>
                </a:solidFill>
              </a:rPr>
              <a:t>random</a:t>
            </a:r>
            <a:r>
              <a:rPr lang="en-US" altLang="zh-CN" dirty="0" err="1"/>
              <a:t>Select</a:t>
            </a:r>
            <a:r>
              <a:rPr lang="en-US" altLang="zh-CN" dirty="0"/>
              <a:t> every interface)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dirty="0"/>
              <a:t>	    </a:t>
            </a:r>
            <a:r>
              <a:rPr lang="en-US" altLang="zh-CN" dirty="0" err="1"/>
              <a:t>APICall</a:t>
            </a:r>
            <a:r>
              <a:rPr lang="en-US" altLang="zh-CN" dirty="0"/>
              <a:t>(  </a:t>
            </a:r>
            <a:r>
              <a:rPr lang="en-US" altLang="zh-CN" dirty="0" err="1">
                <a:solidFill>
                  <a:srgbClr val="FF0000"/>
                </a:solidFill>
              </a:rPr>
              <a:t>random</a:t>
            </a:r>
            <a:r>
              <a:rPr lang="en-US" altLang="zh-CN" dirty="0" err="1"/>
              <a:t>Byte</a:t>
            </a:r>
            <a:r>
              <a:rPr lang="en-US" altLang="zh-CN" dirty="0"/>
              <a:t>() </a:t>
            </a:r>
            <a:r>
              <a:rPr lang="en-US" altLang="zh-CN" dirty="0" smtClean="0"/>
              <a:t>)</a:t>
            </a:r>
            <a:endParaRPr lang="en-US" altLang="zh-CN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dirty="0"/>
              <a:t>   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205626"/>
          </a:xfrm>
          <a:prstGeom prst="rect">
            <a:avLst/>
          </a:prstGeom>
          <a:solidFill>
            <a:srgbClr val="15A3D4">
              <a:alpha val="8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4000" dirty="0" smtClean="0">
                <a:solidFill>
                  <a:schemeClr val="bg1"/>
                </a:solidFill>
                <a:latin typeface="Century Gothic"/>
                <a:cs typeface="Century Gothic"/>
              </a:rPr>
              <a:t>Best Practice – </a:t>
            </a:r>
            <a:r>
              <a:rPr lang="en-US" altLang="zh-CN" sz="4000" dirty="0" smtClean="0">
                <a:solidFill>
                  <a:schemeClr val="bg1"/>
                </a:solidFill>
                <a:latin typeface="Century Gothic"/>
                <a:cs typeface="Century Gothic"/>
              </a:rPr>
              <a:t>For Active 2/4</a:t>
            </a:r>
          </a:p>
          <a:p>
            <a:pPr algn="ctr"/>
            <a:r>
              <a:rPr lang="en-US" sz="4000" dirty="0" smtClean="0">
                <a:solidFill>
                  <a:schemeClr val="bg1"/>
                </a:solidFill>
                <a:latin typeface="Century Gothic"/>
                <a:cs typeface="Century Gothic"/>
              </a:rPr>
              <a:t>Pseudo code for reproduce</a:t>
            </a:r>
            <a:endParaRPr lang="en-US" sz="4000" dirty="0">
              <a:solidFill>
                <a:schemeClr val="bg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086490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4945" y="1542473"/>
            <a:ext cx="8257309" cy="4886036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zh-CN" dirty="0" smtClean="0"/>
              <a:t>for (every fuzz session)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dirty="0"/>
              <a:t> </a:t>
            </a:r>
            <a:r>
              <a:rPr lang="en-US" altLang="zh-CN" dirty="0" smtClean="0"/>
              <a:t>      seed = generate()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dirty="0"/>
              <a:t> </a:t>
            </a:r>
            <a:r>
              <a:rPr lang="en-US" altLang="zh-CN" dirty="0" smtClean="0"/>
              <a:t>      </a:t>
            </a:r>
            <a:r>
              <a:rPr lang="en-US" altLang="zh-CN" dirty="0" err="1" smtClean="0"/>
              <a:t>sendSeedOutside</a:t>
            </a:r>
            <a:r>
              <a:rPr lang="en-US" altLang="zh-CN" dirty="0" smtClean="0"/>
              <a:t>()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dirty="0"/>
              <a:t>       </a:t>
            </a:r>
            <a:r>
              <a:rPr lang="en-US" altLang="zh-CN" dirty="0" smtClean="0"/>
              <a:t>for(</a:t>
            </a:r>
            <a:r>
              <a:rPr lang="en-US" altLang="zh-CN" dirty="0" err="1" smtClean="0">
                <a:solidFill>
                  <a:srgbClr val="FF0000"/>
                </a:solidFill>
              </a:rPr>
              <a:t>random</a:t>
            </a:r>
            <a:r>
              <a:rPr lang="en-US" altLang="zh-CN" dirty="0" err="1" smtClean="0"/>
              <a:t>Select</a:t>
            </a:r>
            <a:r>
              <a:rPr lang="en-US" altLang="zh-CN" dirty="0" smtClean="0"/>
              <a:t> every </a:t>
            </a:r>
            <a:r>
              <a:rPr lang="en-US" altLang="zh-CN" dirty="0"/>
              <a:t>kernel module)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dirty="0"/>
              <a:t>  </a:t>
            </a:r>
            <a:r>
              <a:rPr lang="en-US" altLang="zh-CN" dirty="0" smtClean="0"/>
              <a:t>	for(</a:t>
            </a:r>
            <a:r>
              <a:rPr lang="en-US" altLang="zh-CN" dirty="0" err="1" smtClean="0">
                <a:solidFill>
                  <a:srgbClr val="FF0000"/>
                </a:solidFill>
              </a:rPr>
              <a:t>random</a:t>
            </a:r>
            <a:r>
              <a:rPr lang="en-US" altLang="zh-CN" dirty="0" err="1" smtClean="0"/>
              <a:t>Select</a:t>
            </a:r>
            <a:r>
              <a:rPr lang="en-US" altLang="zh-CN" dirty="0" smtClean="0"/>
              <a:t> every </a:t>
            </a:r>
            <a:r>
              <a:rPr lang="en-US" altLang="zh-CN" dirty="0"/>
              <a:t>interface</a:t>
            </a:r>
            <a:r>
              <a:rPr lang="en-US" altLang="zh-CN" dirty="0" smtClean="0"/>
              <a:t>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dirty="0"/>
              <a:t>	 </a:t>
            </a:r>
            <a:r>
              <a:rPr lang="en-US" altLang="zh-CN" dirty="0" smtClean="0"/>
              <a:t>   </a:t>
            </a:r>
            <a:r>
              <a:rPr lang="en-US" altLang="zh-CN" dirty="0" err="1" smtClean="0"/>
              <a:t>APICall</a:t>
            </a:r>
            <a:r>
              <a:rPr lang="en-US" altLang="zh-CN" dirty="0" smtClean="0"/>
              <a:t>(  </a:t>
            </a:r>
            <a:r>
              <a:rPr lang="en-US" altLang="zh-CN" dirty="0" err="1" smtClean="0">
                <a:solidFill>
                  <a:srgbClr val="FF0000"/>
                </a:solidFill>
              </a:rPr>
              <a:t>random</a:t>
            </a:r>
            <a:r>
              <a:rPr lang="en-US" altLang="zh-CN" dirty="0" err="1" smtClean="0"/>
              <a:t>Byte</a:t>
            </a:r>
            <a:r>
              <a:rPr lang="en-US" altLang="zh-CN" dirty="0" smtClean="0"/>
              <a:t>() )</a:t>
            </a:r>
            <a:endParaRPr lang="en-US" altLang="zh-CN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dirty="0" smtClean="0"/>
              <a:t>   </a:t>
            </a:r>
            <a:endParaRPr lang="en-US" altLang="zh-CN" dirty="0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205626"/>
          </a:xfrm>
          <a:prstGeom prst="rect">
            <a:avLst/>
          </a:prstGeom>
          <a:solidFill>
            <a:srgbClr val="15A3D4">
              <a:alpha val="8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4000" dirty="0" smtClean="0">
                <a:solidFill>
                  <a:schemeClr val="bg1"/>
                </a:solidFill>
                <a:latin typeface="Century Gothic"/>
                <a:cs typeface="Century Gothic"/>
              </a:rPr>
              <a:t>Best Practice – </a:t>
            </a:r>
            <a:r>
              <a:rPr lang="en-US" altLang="zh-CN" sz="4000" dirty="0" smtClean="0">
                <a:solidFill>
                  <a:schemeClr val="bg1"/>
                </a:solidFill>
                <a:latin typeface="Century Gothic"/>
                <a:cs typeface="Century Gothic"/>
              </a:rPr>
              <a:t>For Active  3/4</a:t>
            </a:r>
          </a:p>
          <a:p>
            <a:pPr algn="ctr"/>
            <a:r>
              <a:rPr lang="en-US" sz="4000" dirty="0" smtClean="0">
                <a:solidFill>
                  <a:schemeClr val="bg1"/>
                </a:solidFill>
                <a:latin typeface="Century Gothic"/>
                <a:cs typeface="Century Gothic"/>
              </a:rPr>
              <a:t>Pseudo code for active fuzzing</a:t>
            </a:r>
            <a:endParaRPr lang="en-US" sz="4000" dirty="0">
              <a:solidFill>
                <a:schemeClr val="bg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956757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4945" y="1542473"/>
            <a:ext cx="8257309" cy="4886036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dirty="0" smtClean="0"/>
              <a:t>Reproduce:</a:t>
            </a:r>
          </a:p>
          <a:p>
            <a:pPr lvl="1">
              <a:lnSpc>
                <a:spcPct val="150000"/>
              </a:lnSpc>
            </a:pPr>
            <a:r>
              <a:rPr lang="en-US" altLang="zh-CN" dirty="0" smtClean="0"/>
              <a:t>Web seed server for multiple connections</a:t>
            </a:r>
          </a:p>
          <a:p>
            <a:pPr lvl="1">
              <a:lnSpc>
                <a:spcPct val="150000"/>
              </a:lnSpc>
            </a:pPr>
            <a:r>
              <a:rPr lang="en-US" altLang="zh-CN" dirty="0" smtClean="0"/>
              <a:t>One </a:t>
            </a:r>
            <a:r>
              <a:rPr lang="en-US" altLang="zh-CN" dirty="0"/>
              <a:t>pseudorandom </a:t>
            </a:r>
            <a:r>
              <a:rPr lang="en-US" altLang="zh-CN" dirty="0" smtClean="0"/>
              <a:t>seed for a relatively short fuzz cycle</a:t>
            </a:r>
            <a:endParaRPr lang="en-US" altLang="zh-CN" dirty="0"/>
          </a:p>
          <a:p>
            <a:pPr>
              <a:lnSpc>
                <a:spcPct val="150000"/>
              </a:lnSpc>
            </a:pPr>
            <a:endParaRPr lang="en-US" altLang="zh-CN" dirty="0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205626"/>
          </a:xfrm>
          <a:prstGeom prst="rect">
            <a:avLst/>
          </a:prstGeom>
          <a:solidFill>
            <a:srgbClr val="15A3D4">
              <a:alpha val="8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4000" dirty="0" smtClean="0">
                <a:solidFill>
                  <a:schemeClr val="bg1"/>
                </a:solidFill>
                <a:latin typeface="Century Gothic"/>
                <a:cs typeface="Century Gothic"/>
              </a:rPr>
              <a:t>Best Practice – </a:t>
            </a:r>
            <a:r>
              <a:rPr lang="en-US" altLang="zh-CN" sz="4000" dirty="0" smtClean="0">
                <a:solidFill>
                  <a:schemeClr val="bg1"/>
                </a:solidFill>
                <a:latin typeface="Century Gothic"/>
                <a:cs typeface="Century Gothic"/>
              </a:rPr>
              <a:t>For Active  4/4</a:t>
            </a:r>
          </a:p>
        </p:txBody>
      </p:sp>
    </p:spTree>
    <p:extLst>
      <p:ext uri="{BB962C8B-B14F-4D97-AF65-F5344CB8AC3E}">
        <p14:creationId xmlns:p14="http://schemas.microsoft.com/office/powerpoint/2010/main" val="4000607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74403" y="0"/>
            <a:ext cx="4721922" cy="4886036"/>
          </a:xfrm>
        </p:spPr>
        <p:txBody>
          <a:bodyPr/>
          <a:lstStyle/>
          <a:p>
            <a:endParaRPr lang="en-US" altLang="zh-CN" sz="2000" dirty="0" smtClean="0"/>
          </a:p>
          <a:p>
            <a:endParaRPr lang="en-US" altLang="zh-CN" sz="2000" dirty="0" smtClean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5195666" y="2977676"/>
            <a:ext cx="3438769" cy="7524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kern="1200" dirty="0">
                <a:solidFill>
                  <a:schemeClr val="tx1"/>
                </a:solidFill>
                <a:latin typeface="Arial Rounded MT Bold" panose="020F070403050403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altLang="zh-CN" sz="3200" dirty="0" smtClean="0">
                <a:solidFill>
                  <a:srgbClr val="E5011D"/>
                </a:solidFill>
              </a:rPr>
              <a:t>Moony Li</a:t>
            </a:r>
          </a:p>
          <a:p>
            <a:pPr algn="ctr"/>
            <a:endParaRPr lang="en-US" sz="1000" dirty="0">
              <a:solidFill>
                <a:srgbClr val="E5011D"/>
              </a:solidFill>
            </a:endParaRPr>
          </a:p>
          <a:p>
            <a:pPr marL="457200" indent="-457200">
              <a:buFontTx/>
              <a:buChar char="-"/>
            </a:pPr>
            <a:r>
              <a:rPr lang="en-US" sz="2400" dirty="0" smtClean="0">
                <a:solidFill>
                  <a:srgbClr val="000000"/>
                </a:solidFill>
                <a:latin typeface="Arial Unicode MS"/>
                <a:cs typeface="Arial Unicode MS"/>
              </a:rPr>
              <a:t>@</a:t>
            </a:r>
            <a:r>
              <a:rPr lang="en-US" sz="2400" dirty="0" err="1" smtClean="0">
                <a:solidFill>
                  <a:srgbClr val="000000"/>
                </a:solidFill>
                <a:latin typeface="Arial Unicode MS"/>
                <a:cs typeface="Arial Unicode MS"/>
              </a:rPr>
              <a:t>Flyic</a:t>
            </a:r>
            <a:endParaRPr lang="en-US" sz="2400" dirty="0" smtClean="0">
              <a:solidFill>
                <a:srgbClr val="000000"/>
              </a:solidFill>
              <a:latin typeface="Arial Unicode MS"/>
              <a:cs typeface="Arial Unicode MS"/>
            </a:endParaRPr>
          </a:p>
          <a:p>
            <a:pPr marL="457200" indent="-457200">
              <a:buFontTx/>
              <a:buChar char="-"/>
            </a:pPr>
            <a:r>
              <a:rPr lang="en-US" sz="2400" dirty="0" smtClean="0">
                <a:solidFill>
                  <a:srgbClr val="000000"/>
                </a:solidFill>
                <a:latin typeface="Arial Unicode MS"/>
                <a:cs typeface="Arial Unicode MS"/>
              </a:rPr>
              <a:t>7 years security</a:t>
            </a:r>
          </a:p>
          <a:p>
            <a:pPr marL="457200" indent="-457200">
              <a:buFontTx/>
              <a:buChar char="-"/>
            </a:pPr>
            <a:r>
              <a:rPr lang="en-US" sz="2400" dirty="0" smtClean="0">
                <a:solidFill>
                  <a:srgbClr val="000000"/>
                </a:solidFill>
                <a:latin typeface="Arial Unicode MS"/>
                <a:cs typeface="Arial Unicode MS"/>
              </a:rPr>
              <a:t>Sandcastle </a:t>
            </a:r>
          </a:p>
          <a:p>
            <a:pPr marL="457200" indent="-457200">
              <a:buFontTx/>
              <a:buChar char="-"/>
            </a:pPr>
            <a:r>
              <a:rPr lang="en-US" sz="2400" dirty="0" smtClean="0">
                <a:solidFill>
                  <a:srgbClr val="000000"/>
                </a:solidFill>
                <a:latin typeface="Arial Unicode MS"/>
                <a:cs typeface="Arial Unicode MS"/>
              </a:rPr>
              <a:t>Deep Discovery</a:t>
            </a:r>
          </a:p>
          <a:p>
            <a:pPr marL="457200" indent="-457200">
              <a:buFontTx/>
              <a:buChar char="-"/>
            </a:pPr>
            <a:r>
              <a:rPr lang="en-US" sz="2400" dirty="0" smtClean="0">
                <a:solidFill>
                  <a:srgbClr val="000000"/>
                </a:solidFill>
                <a:latin typeface="Arial Unicode MS"/>
                <a:cs typeface="Arial Unicode MS"/>
              </a:rPr>
              <a:t>Exploit Detection</a:t>
            </a:r>
          </a:p>
          <a:p>
            <a:pPr marL="457200" indent="-457200">
              <a:buFontTx/>
              <a:buChar char="-"/>
            </a:pPr>
            <a:r>
              <a:rPr lang="en-US" sz="2400" dirty="0" smtClean="0">
                <a:solidFill>
                  <a:srgbClr val="000000"/>
                </a:solidFill>
                <a:latin typeface="Arial Unicode MS"/>
                <a:cs typeface="Arial Unicode MS"/>
              </a:rPr>
              <a:t>Mac/Windows Kernel </a:t>
            </a:r>
          </a:p>
          <a:p>
            <a:pPr marL="457200" indent="-457200">
              <a:buFontTx/>
              <a:buChar char="-"/>
            </a:pPr>
            <a:r>
              <a:rPr lang="en-US" sz="2400" dirty="0" smtClean="0">
                <a:solidFill>
                  <a:srgbClr val="000000"/>
                </a:solidFill>
                <a:latin typeface="Arial Unicode MS"/>
                <a:cs typeface="Arial Unicode MS"/>
              </a:rPr>
              <a:t>Android Vulnerability</a:t>
            </a:r>
          </a:p>
          <a:p>
            <a:pPr marL="457200" indent="-457200">
              <a:buFontTx/>
              <a:buChar char="-"/>
            </a:pPr>
            <a:endParaRPr lang="en-US" sz="2800" dirty="0">
              <a:latin typeface="Arial Unicode MS"/>
              <a:cs typeface="Arial Unicode MS"/>
            </a:endParaRPr>
          </a:p>
        </p:txBody>
      </p:sp>
      <p:pic>
        <p:nvPicPr>
          <p:cNvPr id="7" name="Picture 6" descr="file:///C:/Users/moony_li/AppData/Local/Microsoft/Windows/Temporary%20Internet%20Files/Content.IE5/HDA2KA64/IMG_20160905_101507[1]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753" r="307"/>
          <a:stretch/>
        </p:blipFill>
        <p:spPr bwMode="auto">
          <a:xfrm>
            <a:off x="923788" y="556267"/>
            <a:ext cx="3511052" cy="4842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759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46694"/>
            <a:ext cx="9144000" cy="3564610"/>
          </a:xfrm>
          <a:prstGeom prst="rect">
            <a:avLst/>
          </a:prstGeom>
        </p:spPr>
      </p:pic>
      <p:sp>
        <p:nvSpPr>
          <p:cNvPr id="7" name="Title 2"/>
          <p:cNvSpPr>
            <a:spLocks noGrp="1"/>
          </p:cNvSpPr>
          <p:nvPr>
            <p:ph type="title"/>
          </p:nvPr>
        </p:nvSpPr>
        <p:spPr>
          <a:xfrm>
            <a:off x="0" y="2604718"/>
            <a:ext cx="9144000" cy="1413164"/>
          </a:xfrm>
        </p:spPr>
        <p:txBody>
          <a:bodyPr/>
          <a:lstStyle/>
          <a:p>
            <a:pPr algn="ctr">
              <a:lnSpc>
                <a:spcPct val="150000"/>
              </a:lnSpc>
            </a:pPr>
            <a:r>
              <a:rPr lang="en-US" dirty="0" smtClean="0">
                <a:ln>
                  <a:solidFill>
                    <a:srgbClr val="000000"/>
                  </a:solidFill>
                </a:ln>
                <a:solidFill>
                  <a:schemeClr val="bg1"/>
                </a:solidFill>
              </a:rPr>
              <a:t>Exploit to Root</a:t>
            </a:r>
            <a:endParaRPr lang="en-US" sz="2400" dirty="0">
              <a:ln>
                <a:solidFill>
                  <a:srgbClr val="000000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3129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1205626"/>
          </a:xfrm>
          <a:prstGeom prst="rect">
            <a:avLst/>
          </a:prstGeom>
          <a:solidFill>
            <a:srgbClr val="943F3B">
              <a:alpha val="57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olidFill>
                  <a:schemeClr val="bg1"/>
                </a:solidFill>
                <a:latin typeface="Century Gothic"/>
                <a:cs typeface="Century Gothic"/>
              </a:rPr>
              <a:t>What We Will Cover</a:t>
            </a:r>
            <a:endParaRPr lang="en-US" sz="4000" dirty="0">
              <a:solidFill>
                <a:schemeClr val="bg1"/>
              </a:solidFill>
              <a:latin typeface="Century Gothic"/>
              <a:cs typeface="Century Gothic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502920" y="1555511"/>
            <a:ext cx="8257309" cy="488603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800" kern="1200" smtClean="0">
                <a:solidFill>
                  <a:schemeClr val="tx1"/>
                </a:solidFill>
                <a:latin typeface="Arial Rounded MT Bold" panose="020F070403050403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400" kern="1200" smtClean="0">
                <a:solidFill>
                  <a:schemeClr val="tx1"/>
                </a:solidFill>
                <a:latin typeface="Arial Rounded MT Bold" panose="020F070403050403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000" kern="1200" smtClean="0">
                <a:solidFill>
                  <a:schemeClr val="tx1"/>
                </a:solidFill>
                <a:latin typeface="Arial Rounded MT Bold" panose="020F070403050403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800" kern="1200" smtClean="0">
                <a:solidFill>
                  <a:schemeClr val="tx1"/>
                </a:solidFill>
                <a:latin typeface="Arial Rounded MT Bold" panose="020F070403050403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Arial Rounded MT Bold" panose="020F070403050403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buNone/>
            </a:pPr>
            <a:endParaRPr lang="en-US" altLang="zh-CN" sz="4400" dirty="0" smtClean="0"/>
          </a:p>
          <a:p>
            <a:pPr marL="571500" indent="-571500">
              <a:spcBef>
                <a:spcPct val="0"/>
              </a:spcBef>
            </a:pPr>
            <a:r>
              <a:rPr lang="en-US" altLang="zh-CN" sz="4400" dirty="0" smtClean="0"/>
              <a:t>Security Mitigation</a:t>
            </a:r>
          </a:p>
          <a:p>
            <a:pPr marL="571500" indent="-571500">
              <a:spcBef>
                <a:spcPct val="0"/>
              </a:spcBef>
            </a:pPr>
            <a:endParaRPr lang="en-US" altLang="zh-CN" sz="4400" dirty="0"/>
          </a:p>
          <a:p>
            <a:pPr lvl="1">
              <a:spcBef>
                <a:spcPct val="0"/>
              </a:spcBef>
              <a:buFont typeface="Wingdings" charset="2"/>
              <a:buChar char="§"/>
            </a:pPr>
            <a:r>
              <a:rPr lang="en-US" altLang="zh-CN" sz="4000" dirty="0" smtClean="0"/>
              <a:t>Exploit Methods</a:t>
            </a:r>
          </a:p>
          <a:p>
            <a:pPr marL="571500" indent="-571500">
              <a:spcBef>
                <a:spcPct val="0"/>
              </a:spcBef>
            </a:pPr>
            <a:endParaRPr lang="en-US" altLang="zh-CN" sz="4400" dirty="0">
              <a:ea typeface="+mj-ea"/>
            </a:endParaRPr>
          </a:p>
          <a:p>
            <a:pPr marL="571500" indent="-571500">
              <a:spcBef>
                <a:spcPct val="0"/>
              </a:spcBef>
            </a:pPr>
            <a:r>
              <a:rPr lang="en-US" altLang="zh-CN" sz="4400" dirty="0" smtClean="0">
                <a:ea typeface="+mj-ea"/>
              </a:rPr>
              <a:t>Exploit Practice</a:t>
            </a:r>
          </a:p>
          <a:p>
            <a:pPr marL="0" indent="0">
              <a:spcBef>
                <a:spcPct val="0"/>
              </a:spcBef>
              <a:buFont typeface="Arial" panose="020B0604020202020204" pitchFamily="34" charset="0"/>
              <a:buNone/>
            </a:pPr>
            <a:endParaRPr lang="en-US" altLang="zh-CN" sz="4400" dirty="0">
              <a:solidFill>
                <a:srgbClr val="E5011D"/>
              </a:solidFill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665589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4700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3974" y="1847273"/>
            <a:ext cx="8257309" cy="4886036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b="1" strike="sngStrike" dirty="0" smtClean="0">
                <a:solidFill>
                  <a:srgbClr val="FFFF00"/>
                </a:solidFill>
              </a:rPr>
              <a:t>SIP (System Integrity Protection)</a:t>
            </a:r>
          </a:p>
          <a:p>
            <a:pPr>
              <a:lnSpc>
                <a:spcPct val="150000"/>
              </a:lnSpc>
            </a:pPr>
            <a:r>
              <a:rPr lang="en-US" altLang="zh-CN" b="1" dirty="0" smtClean="0">
                <a:solidFill>
                  <a:srgbClr val="FFFF00"/>
                </a:solidFill>
              </a:rPr>
              <a:t>KALSR(e.g. </a:t>
            </a:r>
            <a:r>
              <a:rPr lang="en-US" altLang="zh-CN" b="1" smtClean="0">
                <a:solidFill>
                  <a:srgbClr val="FFFF00"/>
                </a:solidFill>
              </a:rPr>
              <a:t>PEGASUS CVE-2016-4655)</a:t>
            </a:r>
            <a:endParaRPr lang="en-US" altLang="zh-CN" b="1" dirty="0" smtClean="0">
              <a:solidFill>
                <a:srgbClr val="FFFF0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b="1" dirty="0" smtClean="0">
                <a:solidFill>
                  <a:srgbClr val="FF0000"/>
                </a:solidFill>
              </a:rPr>
              <a:t>SMAP</a:t>
            </a:r>
          </a:p>
          <a:p>
            <a:pPr>
              <a:lnSpc>
                <a:spcPct val="150000"/>
              </a:lnSpc>
            </a:pPr>
            <a:r>
              <a:rPr lang="en-US" altLang="zh-CN" b="1" dirty="0" smtClean="0">
                <a:solidFill>
                  <a:srgbClr val="FF0000"/>
                </a:solidFill>
              </a:rPr>
              <a:t>SMEP</a:t>
            </a:r>
          </a:p>
          <a:p>
            <a:pPr marL="0" indent="0">
              <a:lnSpc>
                <a:spcPct val="150000"/>
              </a:lnSpc>
              <a:buNone/>
            </a:pPr>
            <a:endParaRPr lang="en-US" altLang="zh-CN" b="1" dirty="0" smtClean="0">
              <a:solidFill>
                <a:srgbClr val="FF000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000" dirty="0" smtClean="0">
                <a:solidFill>
                  <a:schemeClr val="bg2"/>
                </a:solidFill>
              </a:rPr>
              <a:t>https</a:t>
            </a:r>
            <a:r>
              <a:rPr lang="en-US" altLang="zh-CN" sz="2000" dirty="0">
                <a:solidFill>
                  <a:schemeClr val="bg2"/>
                </a:solidFill>
              </a:rPr>
              <a:t>://speakerdeck.com/marcograss/dont-trust-your-eye-apple-graphics-is-compromised</a:t>
            </a:r>
          </a:p>
          <a:p>
            <a:pPr>
              <a:lnSpc>
                <a:spcPct val="150000"/>
              </a:lnSpc>
            </a:pPr>
            <a:endParaRPr lang="en-US" altLang="zh-CN" dirty="0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9144000" cy="1205626"/>
          </a:xfrm>
          <a:prstGeom prst="rect">
            <a:avLst/>
          </a:prstGeom>
          <a:solidFill>
            <a:srgbClr val="943F3B">
              <a:alpha val="59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olidFill>
                  <a:schemeClr val="bg1"/>
                </a:solidFill>
                <a:latin typeface="Century Gothic"/>
                <a:cs typeface="Century Gothic"/>
              </a:rPr>
              <a:t>Security Mitigation</a:t>
            </a:r>
            <a:endParaRPr lang="en-US" sz="4000" dirty="0">
              <a:solidFill>
                <a:schemeClr val="bg1"/>
              </a:solidFill>
              <a:latin typeface="Century Gothic"/>
              <a:cs typeface="Century Gothic"/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654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Bypass KA</a:t>
            </a:r>
            <a:r>
              <a:rPr lang="en-US" altLang="zh-CN" dirty="0" smtClean="0"/>
              <a:t>SLR</a:t>
            </a:r>
            <a:endParaRPr lang="en-US" altLang="zh-CN" dirty="0"/>
          </a:p>
          <a:p>
            <a:pPr lvl="1"/>
            <a:r>
              <a:rPr lang="en-US" altLang="zh-CN" dirty="0" smtClean="0"/>
              <a:t>Using vulnerability to leak kernel code segment address in run time</a:t>
            </a:r>
          </a:p>
          <a:p>
            <a:pPr lvl="1"/>
            <a:r>
              <a:rPr lang="en-US" dirty="0" smtClean="0"/>
              <a:t>Build up payload with leaked API </a:t>
            </a:r>
          </a:p>
          <a:p>
            <a:pPr marL="457200" lvl="1" indent="0">
              <a:buNone/>
            </a:pPr>
            <a:r>
              <a:rPr lang="en-US" dirty="0" smtClean="0"/>
              <a:t>(e.g.</a:t>
            </a:r>
            <a:r>
              <a:rPr lang="en-US" altLang="zh-CN" dirty="0"/>
              <a:t> </a:t>
            </a:r>
            <a:r>
              <a:rPr lang="en-US" altLang="zh-CN" dirty="0" err="1"/>
              <a:t>thread_exception_return</a:t>
            </a:r>
            <a:r>
              <a:rPr lang="en-US" dirty="0" smtClean="0"/>
              <a:t>)</a:t>
            </a:r>
          </a:p>
          <a:p>
            <a:r>
              <a:rPr lang="en-US" altLang="zh-CN" dirty="0" smtClean="0"/>
              <a:t>Bypass SMAP </a:t>
            </a:r>
          </a:p>
          <a:p>
            <a:pPr lvl="1"/>
            <a:r>
              <a:rPr lang="en-US" dirty="0" smtClean="0"/>
              <a:t>Using vulnerability to leak kernel heap address</a:t>
            </a:r>
          </a:p>
          <a:p>
            <a:pPr lvl="1"/>
            <a:r>
              <a:rPr lang="en-US" dirty="0" smtClean="0"/>
              <a:t>Build up ROP chain in kernel heap</a:t>
            </a:r>
          </a:p>
          <a:p>
            <a:pPr lvl="1"/>
            <a:r>
              <a:rPr lang="en-US" dirty="0" smtClean="0"/>
              <a:t>Kernel heap address would be needed</a:t>
            </a:r>
          </a:p>
          <a:p>
            <a:r>
              <a:rPr lang="en-US" altLang="zh-CN" dirty="0"/>
              <a:t>Bypass </a:t>
            </a:r>
            <a:r>
              <a:rPr lang="en-US" altLang="zh-CN" dirty="0" smtClean="0"/>
              <a:t>SMEP </a:t>
            </a:r>
          </a:p>
          <a:p>
            <a:pPr lvl="1"/>
            <a:r>
              <a:rPr lang="en-US" altLang="zh-CN" dirty="0" smtClean="0"/>
              <a:t>Using vulnerability to execute RIP in kernel</a:t>
            </a:r>
          </a:p>
          <a:p>
            <a:pPr lvl="1"/>
            <a:r>
              <a:rPr lang="en-US" altLang="zh-CN" dirty="0" smtClean="0"/>
              <a:t>Execute ROP chain to disable SMEP/SMAP</a:t>
            </a:r>
          </a:p>
          <a:p>
            <a:pPr lvl="1"/>
            <a:r>
              <a:rPr lang="en-US" altLang="zh-CN" dirty="0" smtClean="0"/>
              <a:t>Payload execution</a:t>
            </a:r>
            <a:endParaRPr lang="en-US" altLang="zh-CN" dirty="0"/>
          </a:p>
          <a:p>
            <a:pPr marL="0" indent="0">
              <a:buNone/>
            </a:pPr>
            <a:endParaRPr lang="en-US" sz="2000" i="1" dirty="0" smtClean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1205626"/>
          </a:xfrm>
          <a:prstGeom prst="rect">
            <a:avLst/>
          </a:prstGeom>
          <a:solidFill>
            <a:srgbClr val="9B413D">
              <a:alpha val="85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olidFill>
                  <a:schemeClr val="bg1"/>
                </a:solidFill>
                <a:latin typeface="Century Gothic"/>
                <a:cs typeface="Century Gothic"/>
              </a:rPr>
              <a:t>Exploit Methods</a:t>
            </a:r>
            <a:endParaRPr lang="en-US" sz="4000" dirty="0">
              <a:solidFill>
                <a:schemeClr val="bg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862232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86841"/>
            <a:ext cx="8229600" cy="1600200"/>
          </a:xfrm>
        </p:spPr>
        <p:txBody>
          <a:bodyPr>
            <a:normAutofit/>
          </a:bodyPr>
          <a:lstStyle/>
          <a:p>
            <a:r>
              <a:rPr lang="en-US" sz="2800" dirty="0" smtClean="0"/>
              <a:t>The OSX/iOS </a:t>
            </a:r>
            <a:r>
              <a:rPr lang="en-US" sz="2800" dirty="0"/>
              <a:t>hacking guru Stefan </a:t>
            </a:r>
            <a:r>
              <a:rPr lang="en-US" sz="2800" dirty="0" err="1" smtClean="0"/>
              <a:t>Esser</a:t>
            </a:r>
            <a:r>
              <a:rPr lang="en-US" sz="2800" dirty="0"/>
              <a:t> (@</a:t>
            </a:r>
            <a:r>
              <a:rPr lang="en-US" sz="2800" dirty="0" smtClean="0"/>
              <a:t>i0n1c)  propose </a:t>
            </a:r>
            <a:r>
              <a:rPr lang="en-US" sz="2800" i="1" dirty="0" err="1" smtClean="0"/>
              <a:t>OSUnserializeXML</a:t>
            </a:r>
            <a:r>
              <a:rPr lang="en-US" sz="2800" i="1" dirty="0" smtClean="0"/>
              <a:t> </a:t>
            </a:r>
            <a:r>
              <a:rPr lang="en-US" sz="2800" dirty="0" smtClean="0"/>
              <a:t>is a good way in </a:t>
            </a:r>
            <a:r>
              <a:rPr lang="en-US" sz="2800" dirty="0" err="1" smtClean="0">
                <a:hlinkClick r:id="rId2"/>
              </a:rPr>
              <a:t>SyScan</a:t>
            </a:r>
            <a:r>
              <a:rPr lang="en-US" sz="2800" dirty="0" smtClean="0">
                <a:hlinkClick r:id="rId2"/>
              </a:rPr>
              <a:t> 2012</a:t>
            </a:r>
            <a:r>
              <a:rPr lang="en-US" sz="2800" dirty="0" smtClean="0"/>
              <a:t> </a:t>
            </a:r>
          </a:p>
          <a:p>
            <a:endParaRPr lang="en-US" sz="2800" dirty="0" smtClean="0"/>
          </a:p>
          <a:p>
            <a:pPr marL="0" indent="0">
              <a:buNone/>
            </a:pPr>
            <a:endParaRPr lang="en-US" sz="28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" y="2834640"/>
            <a:ext cx="8972550" cy="276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13267" y="5764106"/>
            <a:ext cx="8686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https://reverse.put.as/wp-content/uploads/2011/06/SyScan2012_StefanEsser_iOS_Kernel_Heap_Armageddon.pdf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1205626"/>
          </a:xfrm>
          <a:prstGeom prst="rect">
            <a:avLst/>
          </a:prstGeom>
          <a:solidFill>
            <a:srgbClr val="9B413D">
              <a:alpha val="85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>
                <a:solidFill>
                  <a:schemeClr val="bg1"/>
                </a:solidFill>
                <a:latin typeface="Century Gothic"/>
                <a:cs typeface="Century Gothic"/>
              </a:rPr>
              <a:t>Tips of Heap </a:t>
            </a:r>
            <a:r>
              <a:rPr lang="en-US" altLang="zh-CN" sz="4000" dirty="0" err="1">
                <a:solidFill>
                  <a:schemeClr val="bg1"/>
                </a:solidFill>
                <a:latin typeface="Century Gothic"/>
                <a:cs typeface="Century Gothic"/>
              </a:rPr>
              <a:t>FengShui</a:t>
            </a:r>
            <a:endParaRPr lang="en-US" altLang="zh-CN" sz="4000" dirty="0">
              <a:solidFill>
                <a:schemeClr val="bg1"/>
              </a:solidFill>
              <a:latin typeface="Century Gothic"/>
              <a:cs typeface="Century Gothic"/>
            </a:endParaRPr>
          </a:p>
          <a:p>
            <a:pPr algn="ctr"/>
            <a:r>
              <a:rPr lang="en-US" altLang="zh-CN" sz="4000" dirty="0" err="1">
                <a:solidFill>
                  <a:schemeClr val="bg1"/>
                </a:solidFill>
                <a:latin typeface="Century Gothic"/>
                <a:cs typeface="Century Gothic"/>
              </a:rPr>
              <a:t>OSUnerializeXML</a:t>
            </a:r>
            <a:r>
              <a:rPr lang="en-US" altLang="zh-CN" sz="4000" dirty="0">
                <a:solidFill>
                  <a:schemeClr val="bg1"/>
                </a:solidFill>
                <a:latin typeface="Century Gothic"/>
                <a:cs typeface="Century Gothic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265331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In most cases, </a:t>
            </a:r>
            <a:r>
              <a:rPr lang="en-US" sz="2800" dirty="0"/>
              <a:t>the </a:t>
            </a:r>
            <a:r>
              <a:rPr lang="en-US" sz="2800" i="1" dirty="0" err="1" smtClean="0"/>
              <a:t>OSDictionary</a:t>
            </a:r>
            <a:r>
              <a:rPr lang="en-US" sz="2800" dirty="0" smtClean="0"/>
              <a:t> allocated by </a:t>
            </a:r>
            <a:r>
              <a:rPr lang="en-US" sz="2800" dirty="0" err="1" smtClean="0"/>
              <a:t>OSUnserializeXML</a:t>
            </a:r>
            <a:r>
              <a:rPr lang="en-US" sz="2800" dirty="0" smtClean="0"/>
              <a:t>  will </a:t>
            </a:r>
            <a:r>
              <a:rPr lang="en-US" sz="2800" dirty="0"/>
              <a:t>be freed by </a:t>
            </a:r>
            <a:r>
              <a:rPr lang="en-US" sz="2800" i="1" dirty="0" err="1"/>
              <a:t>OSObject</a:t>
            </a:r>
            <a:r>
              <a:rPr lang="en-US" sz="2800" i="1" dirty="0"/>
              <a:t>::</a:t>
            </a:r>
            <a:r>
              <a:rPr lang="en-US" sz="2800" i="1" dirty="0" smtClean="0"/>
              <a:t>release </a:t>
            </a:r>
            <a:r>
              <a:rPr lang="en-US" sz="2800" dirty="0" smtClean="0"/>
              <a:t>in one system call</a:t>
            </a:r>
          </a:p>
          <a:p>
            <a:pPr marL="0" indent="0">
              <a:buNone/>
            </a:pPr>
            <a:endParaRPr lang="en-US" sz="28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563" y="2957513"/>
            <a:ext cx="7762875" cy="94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563" y="4495800"/>
            <a:ext cx="4371975" cy="39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12334" y="4000500"/>
            <a:ext cx="2514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。。。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1205626"/>
          </a:xfrm>
          <a:prstGeom prst="rect">
            <a:avLst/>
          </a:prstGeom>
          <a:solidFill>
            <a:srgbClr val="9B413D">
              <a:alpha val="85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>
                <a:solidFill>
                  <a:schemeClr val="bg1"/>
                </a:solidFill>
                <a:latin typeface="Century Gothic"/>
                <a:cs typeface="Century Gothic"/>
              </a:rPr>
              <a:t>However…</a:t>
            </a:r>
          </a:p>
        </p:txBody>
      </p:sp>
    </p:spTree>
    <p:extLst>
      <p:ext uri="{BB962C8B-B14F-4D97-AF65-F5344CB8AC3E}">
        <p14:creationId xmlns:p14="http://schemas.microsoft.com/office/powerpoint/2010/main" val="4209981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If the allocated object is referenced by  another component, it will not be released even if call </a:t>
            </a:r>
            <a:r>
              <a:rPr lang="en-US" i="1" dirty="0" smtClean="0"/>
              <a:t>object::release</a:t>
            </a:r>
            <a:r>
              <a:rPr lang="en-US" dirty="0" smtClean="0"/>
              <a:t> to it.</a:t>
            </a:r>
          </a:p>
          <a:p>
            <a:pPr marL="0" indent="0">
              <a:buNone/>
            </a:pPr>
            <a:endParaRPr lang="en-US" sz="1600" dirty="0" smtClean="0"/>
          </a:p>
          <a:p>
            <a:r>
              <a:rPr lang="en-US" i="1" dirty="0" err="1" smtClean="0"/>
              <a:t>IORegistry</a:t>
            </a:r>
            <a:r>
              <a:rPr lang="en-US" dirty="0" smtClean="0"/>
              <a:t> is a good choice for Heap </a:t>
            </a:r>
            <a:r>
              <a:rPr lang="en-US" dirty="0" err="1" smtClean="0"/>
              <a:t>Fengshui</a:t>
            </a:r>
            <a:endParaRPr lang="en-US" dirty="0"/>
          </a:p>
          <a:p>
            <a:pPr marL="0" indent="0">
              <a:buNone/>
            </a:pPr>
            <a:endParaRPr lang="en-US" sz="1600" dirty="0" smtClean="0"/>
          </a:p>
          <a:p>
            <a:r>
              <a:rPr lang="en-US" dirty="0" smtClean="0"/>
              <a:t> So we find </a:t>
            </a:r>
            <a:r>
              <a:rPr lang="en-US" i="1" dirty="0" err="1" smtClean="0"/>
              <a:t>OSUnserializeXML</a:t>
            </a:r>
            <a:r>
              <a:rPr lang="en-US" i="1" dirty="0" smtClean="0"/>
              <a:t> </a:t>
            </a:r>
            <a:r>
              <a:rPr lang="en-US" dirty="0" smtClean="0"/>
              <a:t>invoking nearby </a:t>
            </a:r>
            <a:r>
              <a:rPr lang="en-US" i="1" dirty="0" err="1" smtClean="0"/>
              <a:t>IORegistry</a:t>
            </a:r>
            <a:r>
              <a:rPr lang="en-US" dirty="0" smtClean="0"/>
              <a:t> method calling …</a:t>
            </a:r>
            <a:endParaRPr lang="en-US" i="1" dirty="0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205626"/>
          </a:xfrm>
          <a:prstGeom prst="rect">
            <a:avLst/>
          </a:prstGeom>
          <a:solidFill>
            <a:srgbClr val="9B413D">
              <a:alpha val="85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>
                <a:solidFill>
                  <a:schemeClr val="bg1"/>
                </a:solidFill>
                <a:latin typeface="Century Gothic"/>
                <a:cs typeface="Century Gothic"/>
              </a:rPr>
              <a:t>However…</a:t>
            </a:r>
          </a:p>
        </p:txBody>
      </p:sp>
    </p:spTree>
    <p:extLst>
      <p:ext uri="{BB962C8B-B14F-4D97-AF65-F5344CB8AC3E}">
        <p14:creationId xmlns:p14="http://schemas.microsoft.com/office/powerpoint/2010/main" val="1799044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IOKIT service  </a:t>
            </a:r>
            <a:r>
              <a:rPr lang="en-US" i="1" dirty="0" err="1" smtClean="0"/>
              <a:t>IOMProotDomain</a:t>
            </a:r>
            <a:r>
              <a:rPr lang="en-US" i="1" dirty="0"/>
              <a:t> </a:t>
            </a:r>
            <a:r>
              <a:rPr lang="en-US" i="1" dirty="0" smtClean="0"/>
              <a:t>, </a:t>
            </a:r>
            <a:r>
              <a:rPr lang="en-US" dirty="0" err="1" smtClean="0"/>
              <a:t>slector</a:t>
            </a:r>
            <a:r>
              <a:rPr lang="en-US" dirty="0" smtClean="0"/>
              <a:t> 7 (</a:t>
            </a:r>
            <a:r>
              <a:rPr lang="en-US" i="1" dirty="0" err="1" smtClean="0"/>
              <a:t>kPMSleepSystemOptions</a:t>
            </a:r>
            <a:r>
              <a:rPr lang="en-US" dirty="0" smtClean="0"/>
              <a:t>)</a:t>
            </a:r>
          </a:p>
          <a:p>
            <a:pPr marL="0" indent="0">
              <a:buNone/>
            </a:pPr>
            <a:r>
              <a:rPr lang="en-US" sz="2400" i="1" dirty="0" err="1"/>
              <a:t>RootDomainUserClient</a:t>
            </a:r>
            <a:r>
              <a:rPr lang="en-US" sz="2400" i="1" dirty="0"/>
              <a:t>::</a:t>
            </a:r>
            <a:r>
              <a:rPr lang="en-US" sz="2400" i="1" dirty="0" err="1"/>
              <a:t>secureSleepSystemOptions</a:t>
            </a:r>
            <a:endParaRPr lang="en-US" sz="2400" i="1" dirty="0" smtClean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3354161"/>
            <a:ext cx="8562975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26571" y="4000500"/>
            <a:ext cx="2514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。。。</a:t>
            </a:r>
            <a:endParaRPr lang="en-US" b="1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4648200"/>
            <a:ext cx="7058025" cy="119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Straight Connector 6"/>
          <p:cNvCxnSpPr/>
          <p:nvPr/>
        </p:nvCxnSpPr>
        <p:spPr>
          <a:xfrm>
            <a:off x="304800" y="5109029"/>
            <a:ext cx="6952343" cy="0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0" y="0"/>
            <a:ext cx="9144000" cy="1205626"/>
          </a:xfrm>
          <a:prstGeom prst="rect">
            <a:avLst/>
          </a:prstGeom>
          <a:solidFill>
            <a:srgbClr val="9B413D">
              <a:alpha val="85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>
                <a:solidFill>
                  <a:schemeClr val="bg1"/>
                </a:solidFill>
                <a:latin typeface="Century Gothic"/>
                <a:cs typeface="Century Gothic"/>
              </a:rPr>
              <a:t>Always an exception</a:t>
            </a:r>
            <a:r>
              <a:rPr lang="en-US" altLang="zh-CN" sz="4000" dirty="0">
                <a:solidFill>
                  <a:schemeClr val="bg1"/>
                </a:solidFill>
                <a:latin typeface="Century Gothic"/>
                <a:cs typeface="Century Gothic"/>
                <a:sym typeface="Wingdings" panose="05000000000000000000" pitchFamily="2" charset="2"/>
              </a:rPr>
              <a:t></a:t>
            </a:r>
            <a:endParaRPr lang="en-US" altLang="zh-CN" sz="4000" dirty="0">
              <a:solidFill>
                <a:schemeClr val="bg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4145788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5908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We Exploit apple to root by bugs found and Heap </a:t>
            </a:r>
            <a:r>
              <a:rPr lang="en-US" b="1" dirty="0" err="1" smtClean="0">
                <a:solidFill>
                  <a:schemeClr val="bg1"/>
                </a:solidFill>
              </a:rPr>
              <a:t>Fengshui</a:t>
            </a:r>
            <a:r>
              <a:rPr lang="en-US" b="1" dirty="0" smtClean="0">
                <a:solidFill>
                  <a:schemeClr val="bg1"/>
                </a:solidFill>
              </a:rPr>
              <a:t> tips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0091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CVE-2016-</a:t>
            </a:r>
            <a:r>
              <a:rPr lang="en-US" altLang="zh-CN" dirty="0" smtClean="0"/>
              <a:t>xxx</a:t>
            </a:r>
            <a:r>
              <a:rPr lang="en-US" dirty="0" smtClean="0"/>
              <a:t> : </a:t>
            </a:r>
          </a:p>
          <a:p>
            <a:pPr marL="0" indent="0">
              <a:buNone/>
            </a:pPr>
            <a:r>
              <a:rPr lang="en-US" dirty="0" smtClean="0"/>
              <a:t>   This </a:t>
            </a:r>
            <a:r>
              <a:rPr lang="en-US" dirty="0"/>
              <a:t>is typical UAF vulnerability in </a:t>
            </a:r>
            <a:r>
              <a:rPr lang="en-US" dirty="0" err="1"/>
              <a:t>AppleHDAEngineInput</a:t>
            </a:r>
            <a:r>
              <a:rPr lang="en-US" dirty="0"/>
              <a:t> </a:t>
            </a:r>
            <a:r>
              <a:rPr lang="en-US" dirty="0" smtClean="0"/>
              <a:t>kernel module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dirty="0" smtClean="0"/>
              <a:t> </a:t>
            </a:r>
          </a:p>
          <a:p>
            <a:r>
              <a:rPr lang="en-US" dirty="0" smtClean="0"/>
              <a:t>CVE-2016-xxxx: 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Another bug in the Disk image module can leak an object address.  The address exists in kernel heap.</a:t>
            </a:r>
            <a:endParaRPr lang="en-US" sz="2000" i="1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2862" y="1205626"/>
            <a:ext cx="2341138" cy="234113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0"/>
            <a:ext cx="9144000" cy="1205626"/>
          </a:xfrm>
          <a:prstGeom prst="rect">
            <a:avLst/>
          </a:prstGeom>
          <a:solidFill>
            <a:srgbClr val="9B413D">
              <a:alpha val="85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>
                <a:solidFill>
                  <a:schemeClr val="bg1"/>
                </a:solidFill>
                <a:latin typeface="Century Gothic"/>
                <a:cs typeface="Century Gothic"/>
              </a:rPr>
              <a:t>Bugs</a:t>
            </a:r>
          </a:p>
        </p:txBody>
      </p:sp>
    </p:spTree>
    <p:extLst>
      <p:ext uri="{BB962C8B-B14F-4D97-AF65-F5344CB8AC3E}">
        <p14:creationId xmlns:p14="http://schemas.microsoft.com/office/powerpoint/2010/main" val="1342888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74403" y="0"/>
            <a:ext cx="4721922" cy="4886036"/>
          </a:xfrm>
        </p:spPr>
        <p:txBody>
          <a:bodyPr/>
          <a:lstStyle/>
          <a:p>
            <a:endParaRPr lang="en-US" altLang="zh-CN" sz="2000" dirty="0" smtClean="0"/>
          </a:p>
          <a:p>
            <a:endParaRPr lang="en-US" altLang="zh-CN" sz="2000" dirty="0" smtClean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5195666" y="2977676"/>
            <a:ext cx="3438769" cy="7524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kern="1200" dirty="0">
                <a:solidFill>
                  <a:schemeClr val="tx1"/>
                </a:solidFill>
                <a:latin typeface="Arial Rounded MT Bold" panose="020F070403050403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altLang="zh-CN" sz="3200" dirty="0" smtClean="0">
                <a:solidFill>
                  <a:srgbClr val="E5011D"/>
                </a:solidFill>
              </a:rPr>
              <a:t>Jack Tang</a:t>
            </a:r>
          </a:p>
          <a:p>
            <a:pPr algn="ctr"/>
            <a:endParaRPr lang="en-US" sz="1000" dirty="0">
              <a:solidFill>
                <a:srgbClr val="E5011D"/>
              </a:solidFill>
            </a:endParaRPr>
          </a:p>
          <a:p>
            <a:pPr marL="457200" indent="-457200">
              <a:buFontTx/>
              <a:buChar char="-"/>
            </a:pPr>
            <a:r>
              <a:rPr lang="en-US" sz="2400" dirty="0" smtClean="0">
                <a:solidFill>
                  <a:srgbClr val="000000"/>
                </a:solidFill>
                <a:latin typeface="Arial Unicode MS"/>
                <a:cs typeface="Arial Unicode MS"/>
              </a:rPr>
              <a:t>@jacktang310</a:t>
            </a:r>
          </a:p>
          <a:p>
            <a:pPr marL="457200" indent="-457200">
              <a:buFontTx/>
              <a:buChar char="-"/>
            </a:pPr>
            <a:r>
              <a:rPr lang="en-US" sz="2400" dirty="0" smtClean="0">
                <a:solidFill>
                  <a:srgbClr val="000000"/>
                </a:solidFill>
                <a:latin typeface="Arial Unicode MS"/>
                <a:cs typeface="Arial Unicode MS"/>
              </a:rPr>
              <a:t>10+ years security</a:t>
            </a:r>
          </a:p>
          <a:p>
            <a:pPr marL="457200" indent="-457200">
              <a:buFontTx/>
              <a:buChar char="-"/>
            </a:pPr>
            <a:r>
              <a:rPr lang="en-US" sz="2400" dirty="0" smtClean="0">
                <a:solidFill>
                  <a:srgbClr val="000000"/>
                </a:solidFill>
                <a:latin typeface="Arial Unicode MS"/>
                <a:cs typeface="Arial Unicode MS"/>
              </a:rPr>
              <a:t>Browser</a:t>
            </a:r>
          </a:p>
          <a:p>
            <a:pPr marL="457200" indent="-457200">
              <a:buFontTx/>
              <a:buChar char="-"/>
            </a:pPr>
            <a:r>
              <a:rPr lang="en-US" sz="2400" dirty="0" smtClean="0">
                <a:solidFill>
                  <a:srgbClr val="000000"/>
                </a:solidFill>
                <a:latin typeface="Arial Unicode MS"/>
                <a:cs typeface="Arial Unicode MS"/>
              </a:rPr>
              <a:t>Document</a:t>
            </a:r>
          </a:p>
          <a:p>
            <a:pPr marL="457200" indent="-457200">
              <a:buFontTx/>
              <a:buChar char="-"/>
            </a:pPr>
            <a:r>
              <a:rPr lang="en-US" sz="2400" dirty="0" smtClean="0">
                <a:solidFill>
                  <a:srgbClr val="000000"/>
                </a:solidFill>
                <a:latin typeface="Arial Unicode MS"/>
                <a:cs typeface="Arial Unicode MS"/>
              </a:rPr>
              <a:t>Mac/Windows Kernel </a:t>
            </a:r>
          </a:p>
          <a:p>
            <a:pPr marL="457200" indent="-457200">
              <a:buFontTx/>
              <a:buChar char="-"/>
            </a:pPr>
            <a:r>
              <a:rPr lang="en-US" sz="2400" dirty="0" smtClean="0">
                <a:solidFill>
                  <a:srgbClr val="000000"/>
                </a:solidFill>
                <a:latin typeface="Arial Unicode MS"/>
                <a:cs typeface="Arial Unicode MS"/>
              </a:rPr>
              <a:t>Virtualization Vulnerability</a:t>
            </a:r>
          </a:p>
          <a:p>
            <a:pPr marL="457200" indent="-457200">
              <a:buFontTx/>
              <a:buChar char="-"/>
            </a:pPr>
            <a:endParaRPr lang="en-US" sz="2800" dirty="0">
              <a:latin typeface="Arial Unicode MS"/>
              <a:cs typeface="Arial Unicode M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129" y="456854"/>
            <a:ext cx="3481983" cy="4642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251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对象 2"/>
          <p:cNvGraphicFramePr>
            <a:graphicFrameLocks noChangeAspect="1"/>
          </p:cNvGraphicFramePr>
          <p:nvPr>
            <p:extLst/>
          </p:nvPr>
        </p:nvGraphicFramePr>
        <p:xfrm>
          <a:off x="843189" y="1099231"/>
          <a:ext cx="7477125" cy="5535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4" name="Visio" r:id="rId4" imgW="7477560" imgH="5535360" progId="Visio.Drawing.11">
                  <p:embed/>
                </p:oleObj>
              </mc:Choice>
              <mc:Fallback>
                <p:oleObj name="Visio" r:id="rId4" imgW="7477560" imgH="5535360" progId="Visio.Drawing.11">
                  <p:embed/>
                  <p:pic>
                    <p:nvPicPr>
                      <p:cNvPr id="3" name="对象 2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43189" y="1099231"/>
                        <a:ext cx="7477125" cy="55356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/>
          <p:cNvSpPr/>
          <p:nvPr/>
        </p:nvSpPr>
        <p:spPr>
          <a:xfrm>
            <a:off x="0" y="0"/>
            <a:ext cx="9144000" cy="1205626"/>
          </a:xfrm>
          <a:prstGeom prst="rect">
            <a:avLst/>
          </a:prstGeom>
          <a:solidFill>
            <a:srgbClr val="9B413D">
              <a:alpha val="85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>
                <a:solidFill>
                  <a:schemeClr val="bg1"/>
                </a:solidFill>
                <a:latin typeface="Century Gothic"/>
                <a:cs typeface="Century Gothic"/>
              </a:rPr>
              <a:t>Exploit Process 1/2</a:t>
            </a:r>
          </a:p>
        </p:txBody>
      </p:sp>
    </p:spTree>
    <p:extLst>
      <p:ext uri="{BB962C8B-B14F-4D97-AF65-F5344CB8AC3E}">
        <p14:creationId xmlns:p14="http://schemas.microsoft.com/office/powerpoint/2010/main" val="383328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56946629"/>
              </p:ext>
            </p:extLst>
          </p:nvPr>
        </p:nvGraphicFramePr>
        <p:xfrm>
          <a:off x="2822295" y="5608475"/>
          <a:ext cx="1879012" cy="7107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22" name="Visio" r:id="rId4" imgW="1225943" imgH="463685" progId="Visio.Drawing.11">
                  <p:link updateAutomatic="1"/>
                </p:oleObj>
              </mc:Choice>
              <mc:Fallback>
                <p:oleObj name="Visio" r:id="rId4" imgW="1225943" imgH="463685" progId="Visio.Drawing.11">
                  <p:link updateAutomatic="1"/>
                  <p:pic>
                    <p:nvPicPr>
                      <p:cNvPr id="3" name="对象 2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822295" y="5608475"/>
                        <a:ext cx="1879012" cy="71071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560991"/>
              </p:ext>
            </p:extLst>
          </p:nvPr>
        </p:nvGraphicFramePr>
        <p:xfrm>
          <a:off x="2796111" y="5626952"/>
          <a:ext cx="1923671" cy="6735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23" name="Visio" r:id="rId6" imgW="1324127" imgH="463685" progId="Visio.Drawing.11">
                  <p:link updateAutomatic="1"/>
                </p:oleObj>
              </mc:Choice>
              <mc:Fallback>
                <p:oleObj name="Visio" r:id="rId6" imgW="1324127" imgH="463685" progId="Visio.Drawing.11">
                  <p:link updateAutomatic="1"/>
                  <p:pic>
                    <p:nvPicPr>
                      <p:cNvPr id="5" name="对象 4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796111" y="5626952"/>
                        <a:ext cx="1923671" cy="6735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22198130"/>
              </p:ext>
            </p:extLst>
          </p:nvPr>
        </p:nvGraphicFramePr>
        <p:xfrm>
          <a:off x="3002621" y="3356171"/>
          <a:ext cx="1816002" cy="13808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24" name="Visio" r:id="rId8" imgW="1225943" imgH="931694" progId="Visio.Drawing.11">
                  <p:link updateAutomatic="1"/>
                </p:oleObj>
              </mc:Choice>
              <mc:Fallback>
                <p:oleObj name="Visio" r:id="rId8" imgW="1225943" imgH="931694" progId="Visio.Drawing.11">
                  <p:link updateAutomatic="1"/>
                  <p:pic>
                    <p:nvPicPr>
                      <p:cNvPr id="8" name="对象 7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002621" y="3356171"/>
                        <a:ext cx="1816002" cy="138082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4820" name="Picture 4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6111" y="3295945"/>
            <a:ext cx="2092289" cy="1441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1" name="对象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71595735"/>
              </p:ext>
            </p:extLst>
          </p:nvPr>
        </p:nvGraphicFramePr>
        <p:xfrm>
          <a:off x="5751564" y="1663448"/>
          <a:ext cx="2034691" cy="6056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25" name="Visio" r:id="rId11" imgW="1615710" imgH="481519" progId="Visio.Drawing.11">
                  <p:link updateAutomatic="1"/>
                </p:oleObj>
              </mc:Choice>
              <mc:Fallback>
                <p:oleObj name="Visio" r:id="rId11" imgW="1615710" imgH="481519" progId="Visio.Drawing.11">
                  <p:link updateAutomatic="1"/>
                  <p:pic>
                    <p:nvPicPr>
                      <p:cNvPr id="11" name="对象 10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5751564" y="1663448"/>
                        <a:ext cx="2034691" cy="6056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26443222"/>
              </p:ext>
            </p:extLst>
          </p:nvPr>
        </p:nvGraphicFramePr>
        <p:xfrm>
          <a:off x="1604010" y="1468671"/>
          <a:ext cx="1160660" cy="9951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26" name="Visio" r:id="rId13" imgW="834828" imgH="715523" progId="Visio.Drawing.11">
                  <p:link updateAutomatic="1"/>
                </p:oleObj>
              </mc:Choice>
              <mc:Fallback>
                <p:oleObj name="Visio" r:id="rId13" imgW="834828" imgH="715523" progId="Visio.Drawing.11">
                  <p:link updateAutomatic="1"/>
                  <p:pic>
                    <p:nvPicPr>
                      <p:cNvPr id="12" name="对象 11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604010" y="1468671"/>
                        <a:ext cx="1160660" cy="99516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4" name="肘形连接符 13"/>
          <p:cNvCxnSpPr>
            <a:endCxn id="5" idx="3"/>
          </p:cNvCxnSpPr>
          <p:nvPr/>
        </p:nvCxnSpPr>
        <p:spPr>
          <a:xfrm rot="5400000">
            <a:off x="3874427" y="3114414"/>
            <a:ext cx="3694651" cy="2003940"/>
          </a:xfrm>
          <a:prstGeom prst="bentConnector2">
            <a:avLst/>
          </a:prstGeom>
          <a:ln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肘形连接符 41"/>
          <p:cNvCxnSpPr>
            <a:stCxn id="11" idx="1"/>
            <a:endCxn id="34820" idx="0"/>
          </p:cNvCxnSpPr>
          <p:nvPr/>
        </p:nvCxnSpPr>
        <p:spPr>
          <a:xfrm rot="10800000" flipV="1">
            <a:off x="3842256" y="1966253"/>
            <a:ext cx="1909308" cy="1329692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819" name="Picture 3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964" y="2812432"/>
            <a:ext cx="7490691" cy="833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0" name="肘形连接符 39"/>
          <p:cNvCxnSpPr>
            <a:endCxn id="12" idx="2"/>
          </p:cNvCxnSpPr>
          <p:nvPr/>
        </p:nvCxnSpPr>
        <p:spPr>
          <a:xfrm rot="16200000" flipV="1">
            <a:off x="1646971" y="3001207"/>
            <a:ext cx="1655068" cy="580330"/>
          </a:xfrm>
          <a:prstGeom prst="bentConnector3">
            <a:avLst>
              <a:gd name="adj1" fmla="val 2564"/>
            </a:avLst>
          </a:prstGeom>
          <a:ln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肘形连接符 39"/>
          <p:cNvCxnSpPr>
            <a:stCxn id="22" idx="3"/>
            <a:endCxn id="5" idx="3"/>
          </p:cNvCxnSpPr>
          <p:nvPr/>
        </p:nvCxnSpPr>
        <p:spPr>
          <a:xfrm flipH="1">
            <a:off x="4719782" y="3507380"/>
            <a:ext cx="608527" cy="2456330"/>
          </a:xfrm>
          <a:prstGeom prst="bentConnector3">
            <a:avLst>
              <a:gd name="adj1" fmla="val -57298"/>
            </a:avLst>
          </a:prstGeom>
          <a:ln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4851897" y="3307325"/>
            <a:ext cx="4764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+0</a:t>
            </a:r>
            <a:endParaRPr lang="zh-CN" altLang="en-US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837098" y="3656463"/>
            <a:ext cx="4764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+8</a:t>
            </a:r>
            <a:endParaRPr lang="zh-CN" altLang="en-US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2" name="肘形连接符 39"/>
          <p:cNvCxnSpPr>
            <a:endCxn id="29" idx="3"/>
          </p:cNvCxnSpPr>
          <p:nvPr/>
        </p:nvCxnSpPr>
        <p:spPr>
          <a:xfrm rot="5400000" flipH="1" flipV="1">
            <a:off x="4086119" y="4488344"/>
            <a:ext cx="1859217" cy="595566"/>
          </a:xfrm>
          <a:prstGeom prst="bentConnector4">
            <a:avLst>
              <a:gd name="adj1" fmla="val 406"/>
              <a:gd name="adj2" fmla="val 118223"/>
            </a:avLst>
          </a:prstGeom>
          <a:ln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>
            <a:off x="0" y="0"/>
            <a:ext cx="9144000" cy="1205626"/>
          </a:xfrm>
          <a:prstGeom prst="rect">
            <a:avLst/>
          </a:prstGeom>
          <a:solidFill>
            <a:srgbClr val="9B413D">
              <a:alpha val="85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>
                <a:solidFill>
                  <a:schemeClr val="bg1"/>
                </a:solidFill>
                <a:latin typeface="Century Gothic"/>
                <a:cs typeface="Century Gothic"/>
              </a:rPr>
              <a:t>Exploit Process </a:t>
            </a:r>
            <a:r>
              <a:rPr lang="en-US" altLang="zh-CN" sz="4000" dirty="0" smtClean="0">
                <a:solidFill>
                  <a:schemeClr val="bg1"/>
                </a:solidFill>
                <a:latin typeface="Century Gothic"/>
                <a:cs typeface="Century Gothic"/>
              </a:rPr>
              <a:t>2/2</a:t>
            </a:r>
            <a:endParaRPr lang="en-US" altLang="zh-CN" sz="4000" dirty="0">
              <a:solidFill>
                <a:schemeClr val="bg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324342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9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dirty="0" smtClean="0"/>
              <a:t>Demo</a:t>
            </a:r>
            <a:br>
              <a:rPr lang="en-US" altLang="zh-CN" dirty="0" smtClean="0"/>
            </a:b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60793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 smtClean="0"/>
              <a:t>Thanks very much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226466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9273" y="2320636"/>
            <a:ext cx="9005454" cy="1413164"/>
          </a:xfrm>
        </p:spPr>
        <p:txBody>
          <a:bodyPr/>
          <a:lstStyle/>
          <a:p>
            <a:pPr algn="l">
              <a:lnSpc>
                <a:spcPct val="150000"/>
              </a:lnSpc>
            </a:pPr>
            <a:r>
              <a:rPr lang="en-US" dirty="0" smtClean="0"/>
              <a:t>Special thanks :</a:t>
            </a:r>
            <a:br>
              <a:rPr lang="en-US" dirty="0" smtClean="0"/>
            </a:br>
            <a:r>
              <a:rPr lang="en-US" dirty="0" err="1" smtClean="0"/>
              <a:t>Herry</a:t>
            </a:r>
            <a:r>
              <a:rPr lang="en-US" dirty="0" smtClean="0"/>
              <a:t> Li, </a:t>
            </a:r>
            <a:r>
              <a:rPr lang="en-US" altLang="zh-CN" dirty="0"/>
              <a:t>@</a:t>
            </a:r>
            <a:r>
              <a:rPr lang="en-US" altLang="zh-CN" dirty="0" err="1" smtClean="0"/>
              <a:t>zenhumany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Juwei Lin, </a:t>
            </a:r>
            <a:r>
              <a:rPr lang="en-US" altLang="zh-CN" dirty="0"/>
              <a:t>@</a:t>
            </a:r>
            <a:r>
              <a:rPr lang="en-US" altLang="zh-CN" dirty="0" err="1"/>
              <a:t>fuzzerDOTcn</a:t>
            </a:r>
            <a:r>
              <a:rPr lang="en-US" dirty="0" smtClean="0"/>
              <a:t>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72560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46694"/>
            <a:ext cx="9144000" cy="3564610"/>
          </a:xfrm>
          <a:prstGeom prst="rect">
            <a:avLst/>
          </a:prstGeom>
        </p:spPr>
      </p:pic>
      <p:sp>
        <p:nvSpPr>
          <p:cNvPr id="7" name="Title 2"/>
          <p:cNvSpPr>
            <a:spLocks noGrp="1"/>
          </p:cNvSpPr>
          <p:nvPr>
            <p:ph type="title"/>
          </p:nvPr>
        </p:nvSpPr>
        <p:spPr>
          <a:xfrm>
            <a:off x="0" y="2604718"/>
            <a:ext cx="9144000" cy="1413164"/>
          </a:xfrm>
        </p:spPr>
        <p:txBody>
          <a:bodyPr/>
          <a:lstStyle/>
          <a:p>
            <a:pPr algn="ctr">
              <a:lnSpc>
                <a:spcPct val="150000"/>
              </a:lnSpc>
            </a:pPr>
            <a:r>
              <a:rPr lang="en-US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So What?</a:t>
            </a:r>
            <a:endParaRPr lang="en-US" sz="2400" dirty="0">
              <a:ln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0755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alphaModFix amt="27000"/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3788" y="1621343"/>
            <a:ext cx="8257309" cy="4886036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zh-CN" sz="2000" dirty="0" smtClean="0"/>
              <a:t>CVE</a:t>
            </a:r>
            <a:r>
              <a:rPr lang="en-US" altLang="zh-CN" sz="2000" dirty="0"/>
              <a:t>-2015-3787, CVE-2015-5867, CVE-2015-7021,CVE-2015-7020, CVE-2016-1716,ZDI-CAN-3536,ZDI-CAN-3558, ZDI-CAN-3598,ZDI-CAN-3596,ZDI-CAN-3603,CVE-2015-7067, CVE-2015-7076,CVE-2015-7106,CVE-2015-7109,CVE-2016-1718,CVE-2016-1747,CVE-2016-1749,CVE-2016-1753,  ZDI-CAN-3693, ZDI-CAN-3694, CVE-2016-1795, CVE-2016-1808, CVE-2016-1810, CVE-2016-1817, CVE-2016-1820, CVE-2016-1798,  CVE-2016-1799, CVE-2016-1812, CVE-2016-1814, CVE-2016-1818, CVE-2016-1816, CVE-2016-4648</a:t>
            </a:r>
            <a:r>
              <a:rPr lang="zh-CN" altLang="en-US" sz="2000" dirty="0"/>
              <a:t>，</a:t>
            </a:r>
            <a:r>
              <a:rPr lang="en-US" altLang="zh-CN" sz="2000" dirty="0"/>
              <a:t>CVE-2016-4699</a:t>
            </a:r>
            <a:r>
              <a:rPr lang="zh-CN" altLang="en-US" sz="2000" dirty="0"/>
              <a:t>，</a:t>
            </a:r>
            <a:r>
              <a:rPr lang="en-US" altLang="zh-CN" sz="2000" dirty="0"/>
              <a:t>CVE-2016-4700</a:t>
            </a:r>
            <a:r>
              <a:rPr lang="zh-CN" altLang="en-US" sz="2000" dirty="0"/>
              <a:t>，</a:t>
            </a:r>
            <a:r>
              <a:rPr lang="en-US" altLang="zh-CN" sz="2000" dirty="0"/>
              <a:t>CVE-2016-4750</a:t>
            </a:r>
            <a:endParaRPr lang="zh-CN" altLang="zh-CN" sz="2000" dirty="0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205626"/>
          </a:xfrm>
          <a:prstGeom prst="rect">
            <a:avLst/>
          </a:prstGeom>
          <a:solidFill>
            <a:schemeClr val="accent1">
              <a:lumMod val="75000"/>
              <a:alpha val="8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olidFill>
                  <a:schemeClr val="bg1"/>
                </a:solidFill>
                <a:latin typeface="Century Gothic"/>
                <a:cs typeface="Century Gothic"/>
              </a:rPr>
              <a:t>CVE Credits</a:t>
            </a:r>
            <a:endParaRPr lang="en-US" sz="4000" dirty="0">
              <a:solidFill>
                <a:schemeClr val="bg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638485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1205626"/>
          </a:xfrm>
          <a:prstGeom prst="rect">
            <a:avLst/>
          </a:prstGeom>
          <a:solidFill>
            <a:schemeClr val="accent1">
              <a:lumMod val="75000"/>
              <a:alpha val="8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err="1" smtClean="0">
                <a:solidFill>
                  <a:schemeClr val="bg1"/>
                </a:solidFill>
                <a:latin typeface="Century Gothic"/>
                <a:cs typeface="Century Gothic"/>
              </a:rPr>
              <a:t>Github</a:t>
            </a:r>
            <a:r>
              <a:rPr lang="en-US" sz="4000" dirty="0" smtClean="0">
                <a:solidFill>
                  <a:schemeClr val="bg1"/>
                </a:solidFill>
                <a:latin typeface="Century Gothic"/>
                <a:cs typeface="Century Gothic"/>
              </a:rPr>
              <a:t> Access</a:t>
            </a:r>
            <a:endParaRPr lang="en-US" sz="4000" dirty="0">
              <a:solidFill>
                <a:schemeClr val="bg1"/>
              </a:solidFill>
              <a:latin typeface="Century Gothic"/>
              <a:cs typeface="Century Gothic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7701" y="1221701"/>
            <a:ext cx="5636299" cy="5636299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-1" y="2794233"/>
            <a:ext cx="3622431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4000" dirty="0">
                <a:solidFill>
                  <a:srgbClr val="000000"/>
                </a:solidFill>
                <a:hlinkClick r:id="rId4"/>
              </a:rPr>
              <a:t>https://</a:t>
            </a:r>
            <a:r>
              <a:rPr lang="en-US" altLang="zh-CN" sz="4000" dirty="0" smtClean="0">
                <a:solidFill>
                  <a:srgbClr val="000000"/>
                </a:solidFill>
                <a:hlinkClick r:id="rId4"/>
              </a:rPr>
              <a:t>github.com/SilverMoonSecurity</a:t>
            </a:r>
            <a:endParaRPr lang="en-US" altLang="zh-CN" sz="4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9859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46694"/>
            <a:ext cx="9144000" cy="3564610"/>
          </a:xfrm>
          <a:prstGeom prst="rect">
            <a:avLst/>
          </a:prstGeom>
        </p:spPr>
      </p:pic>
      <p:sp>
        <p:nvSpPr>
          <p:cNvPr id="4" name="Title 2"/>
          <p:cNvSpPr txBox="1">
            <a:spLocks/>
          </p:cNvSpPr>
          <p:nvPr/>
        </p:nvSpPr>
        <p:spPr>
          <a:xfrm>
            <a:off x="0" y="2370256"/>
            <a:ext cx="9144000" cy="1413164"/>
          </a:xfrm>
          <a:prstGeom prst="rect">
            <a:avLst/>
          </a:prstGeom>
        </p:spPr>
        <p:txBody>
          <a:bodyPr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0" kern="1200">
                <a:solidFill>
                  <a:schemeClr val="tx1"/>
                </a:solidFill>
                <a:latin typeface="Century Gothic" panose="020B0502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>
              <a:lnSpc>
                <a:spcPct val="150000"/>
              </a:lnSpc>
            </a:pPr>
            <a:r>
              <a:rPr lang="en-US" dirty="0" smtClean="0">
                <a:ln>
                  <a:solidFill>
                    <a:schemeClr val="tx1"/>
                  </a:solidFill>
                </a:ln>
                <a:solidFill>
                  <a:srgbClr val="FFFFFF"/>
                </a:solidFill>
                <a:latin typeface="Arial Rounded MT Bold"/>
                <a:cs typeface="Arial Rounded MT Bold"/>
              </a:rPr>
              <a:t>Phase 1: Fuzzing Framework</a:t>
            </a:r>
            <a:endParaRPr lang="en-US" sz="2400" dirty="0">
              <a:ln>
                <a:solidFill>
                  <a:schemeClr val="tx1"/>
                </a:solidFill>
              </a:ln>
              <a:solidFill>
                <a:srgbClr val="FFFFFF"/>
              </a:solidFill>
              <a:latin typeface="Arial Rounded MT Bold"/>
              <a:cs typeface="Arial Rounded MT Bold"/>
            </a:endParaRPr>
          </a:p>
        </p:txBody>
      </p:sp>
    </p:spTree>
    <p:extLst>
      <p:ext uri="{BB962C8B-B14F-4D97-AF65-F5344CB8AC3E}">
        <p14:creationId xmlns:p14="http://schemas.microsoft.com/office/powerpoint/2010/main" val="3499405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defRPr sz="2000" dirty="0" smtClean="0"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="" xmlns:thm15="http://schemas.microsoft.com/office/thememl/2012/main" name="Presentation1" id="{FB23CB1D-1B7E-404A-95C3-B2BD57D8EF5C}" vid="{A17C4815-6229-4B7B-B207-EB27E9CAACB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Trend-2015</Template>
  <TotalTime>5824</TotalTime>
  <Words>2062</Words>
  <Application>Microsoft Office PowerPoint</Application>
  <PresentationFormat>全屏显示(4:3)</PresentationFormat>
  <Paragraphs>461</Paragraphs>
  <Slides>54</Slides>
  <Notes>47</Notes>
  <HiddenSlides>0</HiddenSlides>
  <MMClips>0</MMClips>
  <ScaleCrop>false</ScaleCrop>
  <HeadingPairs>
    <vt:vector size="8" baseType="variant">
      <vt:variant>
        <vt:lpstr>主题</vt:lpstr>
      </vt:variant>
      <vt:variant>
        <vt:i4>1</vt:i4>
      </vt:variant>
      <vt:variant>
        <vt:lpstr>链接</vt:lpstr>
      </vt:variant>
      <vt:variant>
        <vt:i4>5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54</vt:i4>
      </vt:variant>
    </vt:vector>
  </HeadingPairs>
  <TitlesOfParts>
    <vt:vector size="61" baseType="lpstr">
      <vt:lpstr>Office Theme</vt:lpstr>
      <vt:lpstr>D:\桌面文件\桌面\pacsec2016\exploit1-2.vsd\Drawing\~Page-1\框.27</vt:lpstr>
      <vt:lpstr>D:\桌面文件\桌面\pacsec2016\exploit1-2.vsd\Drawing\~Page-1\框.3</vt:lpstr>
      <vt:lpstr>D:\桌面文件\桌面\pacsec2016\exploit1-2.vsd\Drawing\~Page-1\框.18</vt:lpstr>
      <vt:lpstr>D:\桌面文件\桌面\pacsec2016\exploit1-2.vsd\Drawing\~Page-1\框.33</vt:lpstr>
      <vt:lpstr>D:\桌面文件\桌面\pacsec2016\exploit1-2.vsd\Drawing\~Page-1\框.21</vt:lpstr>
      <vt:lpstr>Visio</vt:lpstr>
      <vt:lpstr>Fuzzing and Exploiting OSX Vulnerabilities for Fun and Profit </vt:lpstr>
      <vt:lpstr>PowerPoint 演示文稿</vt:lpstr>
      <vt:lpstr>Who We Are</vt:lpstr>
      <vt:lpstr>PowerPoint 演示文稿</vt:lpstr>
      <vt:lpstr>PowerPoint 演示文稿</vt:lpstr>
      <vt:lpstr>So What?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Are they similar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Dimension of condition 3/3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Exploit to Root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We Exploit apple to root by bugs found and Heap Fengshui tips</vt:lpstr>
      <vt:lpstr>PowerPoint 演示文稿</vt:lpstr>
      <vt:lpstr>PowerPoint 演示文稿</vt:lpstr>
      <vt:lpstr>PowerPoint 演示文稿</vt:lpstr>
      <vt:lpstr>Demo </vt:lpstr>
      <vt:lpstr>Thanks very much</vt:lpstr>
      <vt:lpstr>Special thanks : Herry Li, @zenhumany Juwei Lin, @fuzzerDOTcn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Fuzzing and Exploiting OSX Vulnerabilities for Fun and Profit </dc:title>
  <cp:lastModifiedBy>Windows 用户</cp:lastModifiedBy>
  <cp:revision>10</cp:revision>
  <dcterms:created xsi:type="dcterms:W3CDTF">2015-12-01T12:20:07Z</dcterms:created>
  <dcterms:modified xsi:type="dcterms:W3CDTF">2016-10-27T04:20:58Z</dcterms:modified>
</cp:coreProperties>
</file>